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80" r:id="rId3"/>
    <p:sldId id="356" r:id="rId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F87"/>
    <a:srgbClr val="C4C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CFE34-44B3-4651-8A25-FB08960CB658}" v="2" dt="2026-04-09T09:08:47.5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-468" y="-762"/>
      </p:cViewPr>
      <p:guideLst>
        <p:guide orient="horz" pos="2880"/>
        <p:guide pos="20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yanka Kumari" userId="2c8d34cd-384f-4cc7-aa8f-674f4c7a63bc" providerId="ADAL" clId="{F9D78626-0851-4D67-B8A1-CB55282FB222}"/>
    <pc:docChg chg="undo custSel addSld delSld modSld">
      <pc:chgData name="Priyanka Kumari" userId="2c8d34cd-384f-4cc7-aa8f-674f4c7a63bc" providerId="ADAL" clId="{F9D78626-0851-4D67-B8A1-CB55282FB222}" dt="2026-04-09T09:08:48.951" v="655" actId="20577"/>
      <pc:docMkLst>
        <pc:docMk/>
      </pc:docMkLst>
      <pc:sldChg chg="addSp delSp modSp mod">
        <pc:chgData name="Priyanka Kumari" userId="2c8d34cd-384f-4cc7-aa8f-674f4c7a63bc" providerId="ADAL" clId="{F9D78626-0851-4D67-B8A1-CB55282FB222}" dt="2026-04-09T09:08:48.951" v="655" actId="20577"/>
        <pc:sldMkLst>
          <pc:docMk/>
          <pc:sldMk cId="0" sldId="280"/>
        </pc:sldMkLst>
        <pc:spChg chg="mod">
          <ac:chgData name="Priyanka Kumari" userId="2c8d34cd-384f-4cc7-aa8f-674f4c7a63bc" providerId="ADAL" clId="{F9D78626-0851-4D67-B8A1-CB55282FB222}" dt="2026-04-09T09:08:48.951" v="655" actId="20577"/>
          <ac:spMkLst>
            <pc:docMk/>
            <pc:sldMk cId="0" sldId="280"/>
            <ac:spMk id="8" creationId="{00000000-0000-0000-0000-000000000000}"/>
          </ac:spMkLst>
        </pc:spChg>
        <pc:spChg chg="add mod">
          <ac:chgData name="Priyanka Kumari" userId="2c8d34cd-384f-4cc7-aa8f-674f4c7a63bc" providerId="ADAL" clId="{F9D78626-0851-4D67-B8A1-CB55282FB222}" dt="2026-04-07T06:53:24.968" v="19" actId="20577"/>
          <ac:spMkLst>
            <pc:docMk/>
            <pc:sldMk cId="0" sldId="280"/>
            <ac:spMk id="19" creationId="{2AD38C86-8151-8852-AFBD-E74021D79037}"/>
          </ac:spMkLst>
        </pc:spChg>
        <pc:spChg chg="add mod">
          <ac:chgData name="Priyanka Kumari" userId="2c8d34cd-384f-4cc7-aa8f-674f4c7a63bc" providerId="ADAL" clId="{F9D78626-0851-4D67-B8A1-CB55282FB222}" dt="2026-04-07T06:55:11.702" v="123" actId="20577"/>
          <ac:spMkLst>
            <pc:docMk/>
            <pc:sldMk cId="0" sldId="280"/>
            <ac:spMk id="20" creationId="{965EFBEE-889D-40EB-9C4D-C085DD4D8FFB}"/>
          </ac:spMkLst>
        </pc:spChg>
        <pc:spChg chg="add mod">
          <ac:chgData name="Priyanka Kumari" userId="2c8d34cd-384f-4cc7-aa8f-674f4c7a63bc" providerId="ADAL" clId="{F9D78626-0851-4D67-B8A1-CB55282FB222}" dt="2026-04-07T06:59:35.762" v="266" actId="1076"/>
          <ac:spMkLst>
            <pc:docMk/>
            <pc:sldMk cId="0" sldId="280"/>
            <ac:spMk id="22" creationId="{EB149613-F1C2-5099-8FCA-503DEF8473F4}"/>
          </ac:spMkLst>
        </pc:spChg>
        <pc:spChg chg="add mod">
          <ac:chgData name="Priyanka Kumari" userId="2c8d34cd-384f-4cc7-aa8f-674f4c7a63bc" providerId="ADAL" clId="{F9D78626-0851-4D67-B8A1-CB55282FB222}" dt="2026-04-07T07:01:22.566" v="393" actId="1076"/>
          <ac:spMkLst>
            <pc:docMk/>
            <pc:sldMk cId="0" sldId="280"/>
            <ac:spMk id="23" creationId="{A0AA9E73-2C16-54F6-C586-3F9038B23EEC}"/>
          </ac:spMkLst>
        </pc:spChg>
      </pc:sldChg>
      <pc:sldChg chg="add">
        <pc:chgData name="Priyanka Kumari" userId="2c8d34cd-384f-4cc7-aa8f-674f4c7a63bc" providerId="ADAL" clId="{F9D78626-0851-4D67-B8A1-CB55282FB222}" dt="2026-04-07T07:08:24.164" v="441"/>
        <pc:sldMkLst>
          <pc:docMk/>
          <pc:sldMk cId="882442486" sldId="3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B05F8-4EF1-439B-9606-301A6999F55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3BE5D-95B9-4167-9CA7-8E529E401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9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C4D4F"/>
                </a:solidFill>
                <a:latin typeface="Ristretto Pro SmBd"/>
                <a:cs typeface="Ristretto Pro Sm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4D4F"/>
                </a:solidFill>
                <a:latin typeface="Ristretto Pro SmBd"/>
                <a:cs typeface="Ristretto Pro Sm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4D4F"/>
                </a:solidFill>
                <a:latin typeface="Ristretto Pro SmBd"/>
                <a:cs typeface="Ristretto Pro Sm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4D4F"/>
                </a:solidFill>
                <a:latin typeface="Ristretto Pro SmBd"/>
                <a:cs typeface="Ristretto Pro Sm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19850"/>
            <a:ext cx="12192000" cy="438150"/>
          </a:xfrm>
          <a:custGeom>
            <a:avLst/>
            <a:gdLst/>
            <a:ahLst/>
            <a:cxnLst/>
            <a:rect l="l" t="t" r="r" b="b"/>
            <a:pathLst>
              <a:path w="12192000" h="438150">
                <a:moveTo>
                  <a:pt x="12191695" y="0"/>
                </a:moveTo>
                <a:lnTo>
                  <a:pt x="0" y="0"/>
                </a:lnTo>
                <a:lnTo>
                  <a:pt x="0" y="438150"/>
                </a:lnTo>
                <a:lnTo>
                  <a:pt x="12191695" y="438150"/>
                </a:lnTo>
                <a:lnTo>
                  <a:pt x="1219169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419850"/>
            <a:ext cx="12192000" cy="438150"/>
          </a:xfrm>
          <a:custGeom>
            <a:avLst/>
            <a:gdLst/>
            <a:ahLst/>
            <a:cxnLst/>
            <a:rect l="l" t="t" r="r" b="b"/>
            <a:pathLst>
              <a:path w="12192000" h="438150">
                <a:moveTo>
                  <a:pt x="12191695" y="0"/>
                </a:moveTo>
                <a:lnTo>
                  <a:pt x="0" y="0"/>
                </a:lnTo>
                <a:lnTo>
                  <a:pt x="0" y="438150"/>
                </a:lnTo>
                <a:lnTo>
                  <a:pt x="12191695" y="438150"/>
                </a:lnTo>
                <a:lnTo>
                  <a:pt x="12191695" y="0"/>
                </a:lnTo>
                <a:close/>
              </a:path>
            </a:pathLst>
          </a:custGeom>
          <a:solidFill>
            <a:srgbClr val="8CC5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1659" y="467359"/>
            <a:ext cx="1102868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C4D4F"/>
                </a:solidFill>
                <a:latin typeface="Ristretto Pro SmBd"/>
                <a:cs typeface="Ristretto Pro Sm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4509" y="1945483"/>
            <a:ext cx="10949940" cy="299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76630" y="6538143"/>
            <a:ext cx="1358900" cy="21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Centre</a:t>
            </a:r>
            <a:r>
              <a:rPr spc="35" dirty="0"/>
              <a:t> </a:t>
            </a:r>
            <a:r>
              <a:rPr dirty="0"/>
              <a:t>For</a:t>
            </a:r>
            <a:r>
              <a:rPr spc="40" dirty="0"/>
              <a:t> </a:t>
            </a:r>
            <a:r>
              <a:rPr spc="-10" dirty="0"/>
              <a:t>Health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713" y="6547706"/>
            <a:ext cx="11061065" cy="19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pPr>
              <a:lnSpc>
                <a:spcPts val="1490"/>
              </a:lnSpc>
              <a:tabLst>
                <a:tab pos="7272020" algn="l"/>
              </a:tabLst>
            </a:pPr>
            <a:r>
              <a:rPr b="1" dirty="0">
                <a:latin typeface="Roboto"/>
                <a:cs typeface="Roboto"/>
              </a:rPr>
              <a:t>Centre</a:t>
            </a:r>
            <a:r>
              <a:rPr b="1" spc="35" dirty="0">
                <a:latin typeface="Roboto"/>
                <a:cs typeface="Roboto"/>
              </a:rPr>
              <a:t> </a:t>
            </a:r>
            <a:r>
              <a:rPr b="1" dirty="0">
                <a:latin typeface="Roboto"/>
                <a:cs typeface="Roboto"/>
              </a:rPr>
              <a:t>For</a:t>
            </a:r>
            <a:r>
              <a:rPr b="1" spc="40" dirty="0">
                <a:latin typeface="Roboto"/>
                <a:cs typeface="Roboto"/>
              </a:rPr>
              <a:t> </a:t>
            </a:r>
            <a:r>
              <a:rPr b="1" spc="-10" dirty="0">
                <a:latin typeface="Roboto"/>
                <a:cs typeface="Roboto"/>
              </a:rPr>
              <a:t>Health</a:t>
            </a:r>
            <a:r>
              <a:rPr b="1" dirty="0">
                <a:latin typeface="Roboto"/>
                <a:cs typeface="Roboto"/>
              </a:rPr>
              <a:t>	</a:t>
            </a:r>
            <a:r>
              <a:rPr dirty="0"/>
              <a:t>Transforming</a:t>
            </a:r>
            <a:r>
              <a:rPr spc="70" dirty="0"/>
              <a:t> </a:t>
            </a:r>
            <a:r>
              <a:rPr dirty="0"/>
              <a:t>Health</a:t>
            </a:r>
            <a:r>
              <a:rPr spc="70" dirty="0"/>
              <a:t> </a:t>
            </a:r>
            <a:r>
              <a:rPr dirty="0"/>
              <a:t>Systems</a:t>
            </a:r>
            <a:r>
              <a:rPr spc="70" dirty="0"/>
              <a:t> </a:t>
            </a:r>
            <a:r>
              <a:rPr dirty="0"/>
              <a:t>for</a:t>
            </a:r>
            <a:r>
              <a:rPr spc="70" dirty="0"/>
              <a:t> </a:t>
            </a:r>
            <a:r>
              <a:rPr dirty="0"/>
              <a:t>a</a:t>
            </a:r>
            <a:r>
              <a:rPr spc="70" dirty="0"/>
              <a:t> </a:t>
            </a:r>
            <a:r>
              <a:rPr dirty="0"/>
              <a:t>Healthier</a:t>
            </a:r>
            <a:r>
              <a:rPr spc="75" dirty="0"/>
              <a:t> </a:t>
            </a:r>
            <a:r>
              <a:rPr spc="-10" dirty="0"/>
              <a:t>India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467359"/>
            <a:ext cx="9171941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CII’S</a:t>
            </a:r>
            <a:r>
              <a:rPr sz="2500" spc="-45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JOURNEY</a:t>
            </a:r>
            <a:r>
              <a:rPr sz="2500" spc="-4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TO</a:t>
            </a:r>
            <a:r>
              <a:rPr sz="2500" spc="-4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MAKING</a:t>
            </a:r>
            <a:r>
              <a:rPr sz="2500" spc="-4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INDIA</a:t>
            </a:r>
            <a:r>
              <a:rPr sz="2500" spc="-4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spc="-20" dirty="0">
                <a:latin typeface="Arial Narrow" panose="020B0606020202030204" pitchFamily="34" charset="0"/>
                <a:cs typeface="Arial" panose="020B0604020202020204" pitchFamily="34" charset="0"/>
              </a:rPr>
              <a:t>HEALTHIER:</a:t>
            </a:r>
            <a:r>
              <a:rPr sz="2500" spc="-45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  <a:cs typeface="Arial" panose="020B0604020202020204" pitchFamily="34" charset="0"/>
              </a:rPr>
              <a:t>KEY</a:t>
            </a:r>
            <a:r>
              <a:rPr sz="2500" spc="-4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sz="2500" spc="-10" dirty="0">
                <a:latin typeface="Arial Narrow" panose="020B0606020202030204" pitchFamily="34" charset="0"/>
                <a:cs typeface="Arial" panose="020B0604020202020204" pitchFamily="34" charset="0"/>
              </a:rPr>
              <a:t>MILESTONES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43559" y="1371600"/>
            <a:ext cx="10547401" cy="4307077"/>
            <a:chOff x="543559" y="1371600"/>
            <a:chExt cx="10547401" cy="4307077"/>
          </a:xfrm>
        </p:grpSpPr>
        <p:sp>
          <p:nvSpPr>
            <p:cNvPr id="4" name="object 4"/>
            <p:cNvSpPr/>
            <p:nvPr/>
          </p:nvSpPr>
          <p:spPr>
            <a:xfrm>
              <a:off x="594359" y="2679572"/>
              <a:ext cx="2011045" cy="210820"/>
            </a:xfrm>
            <a:custGeom>
              <a:avLst/>
              <a:gdLst/>
              <a:ahLst/>
              <a:cxnLst/>
              <a:rect l="l" t="t" r="r" b="b"/>
              <a:pathLst>
                <a:path w="2011045" h="210819">
                  <a:moveTo>
                    <a:pt x="2010511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2010511" y="210312"/>
                  </a:lnTo>
                  <a:lnTo>
                    <a:pt x="2010511" y="0"/>
                  </a:lnTo>
                  <a:close/>
                </a:path>
              </a:pathLst>
            </a:custGeom>
            <a:solidFill>
              <a:srgbClr val="F89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42111" y="2679572"/>
              <a:ext cx="1731645" cy="210820"/>
            </a:xfrm>
            <a:custGeom>
              <a:avLst/>
              <a:gdLst/>
              <a:ahLst/>
              <a:cxnLst/>
              <a:rect l="l" t="t" r="r" b="b"/>
              <a:pathLst>
                <a:path w="1731645" h="210819">
                  <a:moveTo>
                    <a:pt x="1731479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1731479" y="210312"/>
                  </a:lnTo>
                  <a:lnTo>
                    <a:pt x="1731479" y="0"/>
                  </a:lnTo>
                  <a:close/>
                </a:path>
              </a:pathLst>
            </a:custGeom>
            <a:solidFill>
              <a:srgbClr val="D29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04871" y="2679572"/>
              <a:ext cx="1603375" cy="210820"/>
            </a:xfrm>
            <a:custGeom>
              <a:avLst/>
              <a:gdLst/>
              <a:ahLst/>
              <a:cxnLst/>
              <a:rect l="l" t="t" r="r" b="b"/>
              <a:pathLst>
                <a:path w="1603375" h="210819">
                  <a:moveTo>
                    <a:pt x="1602879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1602879" y="210312"/>
                  </a:lnTo>
                  <a:lnTo>
                    <a:pt x="1602879" y="0"/>
                  </a:lnTo>
                  <a:close/>
                </a:path>
              </a:pathLst>
            </a:custGeom>
            <a:solidFill>
              <a:srgbClr val="F59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07751" y="2679572"/>
              <a:ext cx="1603375" cy="210820"/>
            </a:xfrm>
            <a:custGeom>
              <a:avLst/>
              <a:gdLst/>
              <a:ahLst/>
              <a:cxnLst/>
              <a:rect l="l" t="t" r="r" b="b"/>
              <a:pathLst>
                <a:path w="1603375" h="210819">
                  <a:moveTo>
                    <a:pt x="1602879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1602879" y="210312"/>
                  </a:lnTo>
                  <a:lnTo>
                    <a:pt x="1602879" y="0"/>
                  </a:lnTo>
                  <a:close/>
                </a:path>
              </a:pathLst>
            </a:custGeom>
            <a:solidFill>
              <a:srgbClr val="7C51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73590" y="2679572"/>
              <a:ext cx="1817370" cy="210820"/>
            </a:xfrm>
            <a:custGeom>
              <a:avLst/>
              <a:gdLst/>
              <a:ahLst/>
              <a:cxnLst/>
              <a:rect l="l" t="t" r="r" b="b"/>
              <a:pathLst>
                <a:path w="1817370" h="210819">
                  <a:moveTo>
                    <a:pt x="1817001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1817001" y="210312"/>
                  </a:lnTo>
                  <a:lnTo>
                    <a:pt x="1817001" y="0"/>
                  </a:lnTo>
                  <a:close/>
                </a:path>
              </a:pathLst>
            </a:custGeom>
            <a:solidFill>
              <a:srgbClr val="F59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810631" y="2679572"/>
              <a:ext cx="1731645" cy="210820"/>
            </a:xfrm>
            <a:custGeom>
              <a:avLst/>
              <a:gdLst/>
              <a:ahLst/>
              <a:cxnLst/>
              <a:rect l="l" t="t" r="r" b="b"/>
              <a:pathLst>
                <a:path w="1731645" h="210819">
                  <a:moveTo>
                    <a:pt x="1731479" y="0"/>
                  </a:moveTo>
                  <a:lnTo>
                    <a:pt x="0" y="0"/>
                  </a:lnTo>
                  <a:lnTo>
                    <a:pt x="0" y="210312"/>
                  </a:lnTo>
                  <a:lnTo>
                    <a:pt x="1731479" y="210312"/>
                  </a:lnTo>
                  <a:lnTo>
                    <a:pt x="1731479" y="0"/>
                  </a:lnTo>
                  <a:close/>
                </a:path>
              </a:pathLst>
            </a:custGeom>
            <a:solidFill>
              <a:srgbClr val="9B9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4359" y="2314321"/>
              <a:ext cx="0" cy="3364229"/>
            </a:xfrm>
            <a:custGeom>
              <a:avLst/>
              <a:gdLst/>
              <a:ahLst/>
              <a:cxnLst/>
              <a:rect l="l" t="t" r="r" b="b"/>
              <a:pathLst>
                <a:path h="3364229">
                  <a:moveTo>
                    <a:pt x="0" y="0"/>
                  </a:moveTo>
                  <a:lnTo>
                    <a:pt x="0" y="3364103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3559" y="2263521"/>
              <a:ext cx="101600" cy="1016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207748" y="2314321"/>
              <a:ext cx="0" cy="3348990"/>
            </a:xfrm>
            <a:custGeom>
              <a:avLst/>
              <a:gdLst/>
              <a:ahLst/>
              <a:cxnLst/>
              <a:rect l="l" t="t" r="r" b="b"/>
              <a:pathLst>
                <a:path h="3348990">
                  <a:moveTo>
                    <a:pt x="0" y="0"/>
                  </a:moveTo>
                  <a:lnTo>
                    <a:pt x="0" y="3348393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6948" y="2263521"/>
              <a:ext cx="101600" cy="1016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604871" y="1435607"/>
              <a:ext cx="0" cy="1932939"/>
            </a:xfrm>
            <a:custGeom>
              <a:avLst/>
              <a:gdLst/>
              <a:ahLst/>
              <a:cxnLst/>
              <a:rect l="l" t="t" r="r" b="b"/>
              <a:pathLst>
                <a:path h="1932939">
                  <a:moveTo>
                    <a:pt x="0" y="193248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54071" y="3317290"/>
              <a:ext cx="101600" cy="1016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9273593" y="1371600"/>
              <a:ext cx="0" cy="1962785"/>
            </a:xfrm>
            <a:custGeom>
              <a:avLst/>
              <a:gdLst/>
              <a:ahLst/>
              <a:cxnLst/>
              <a:rect l="l" t="t" r="r" b="b"/>
              <a:pathLst>
                <a:path h="1962785">
                  <a:moveTo>
                    <a:pt x="0" y="196240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22793" y="3283204"/>
              <a:ext cx="101600" cy="10160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816977" y="1461013"/>
              <a:ext cx="0" cy="4173220"/>
            </a:xfrm>
            <a:custGeom>
              <a:avLst/>
              <a:gdLst/>
              <a:ahLst/>
              <a:cxnLst/>
              <a:rect l="l" t="t" r="r" b="b"/>
              <a:pathLst>
                <a:path h="4173220">
                  <a:moveTo>
                    <a:pt x="0" y="417295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810618" y="1435607"/>
              <a:ext cx="12700" cy="4243070"/>
            </a:xfrm>
            <a:custGeom>
              <a:avLst/>
              <a:gdLst/>
              <a:ahLst/>
              <a:cxnLst/>
              <a:rect l="l" t="t" r="r" b="b"/>
              <a:pathLst>
                <a:path w="12700" h="4243070">
                  <a:moveTo>
                    <a:pt x="12700" y="4236466"/>
                  </a:moveTo>
                  <a:lnTo>
                    <a:pt x="10845" y="4231983"/>
                  </a:lnTo>
                  <a:lnTo>
                    <a:pt x="6350" y="4230116"/>
                  </a:lnTo>
                  <a:lnTo>
                    <a:pt x="1866" y="4231983"/>
                  </a:lnTo>
                  <a:lnTo>
                    <a:pt x="0" y="4236466"/>
                  </a:lnTo>
                  <a:lnTo>
                    <a:pt x="1866" y="4240962"/>
                  </a:lnTo>
                  <a:lnTo>
                    <a:pt x="6350" y="4242816"/>
                  </a:lnTo>
                  <a:lnTo>
                    <a:pt x="10845" y="4240962"/>
                  </a:lnTo>
                  <a:lnTo>
                    <a:pt x="12700" y="4236466"/>
                  </a:lnTo>
                  <a:close/>
                </a:path>
                <a:path w="12700" h="4243070">
                  <a:moveTo>
                    <a:pt x="12700" y="6350"/>
                  </a:moveTo>
                  <a:lnTo>
                    <a:pt x="10845" y="1866"/>
                  </a:lnTo>
                  <a:lnTo>
                    <a:pt x="6350" y="0"/>
                  </a:lnTo>
                  <a:lnTo>
                    <a:pt x="1866" y="1866"/>
                  </a:lnTo>
                  <a:lnTo>
                    <a:pt x="0" y="6350"/>
                  </a:lnTo>
                  <a:lnTo>
                    <a:pt x="1866" y="10845"/>
                  </a:lnTo>
                  <a:lnTo>
                    <a:pt x="6350" y="12700"/>
                  </a:lnTo>
                  <a:lnTo>
                    <a:pt x="10845" y="10845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530326" y="1461013"/>
              <a:ext cx="0" cy="4173220"/>
            </a:xfrm>
            <a:custGeom>
              <a:avLst/>
              <a:gdLst/>
              <a:ahLst/>
              <a:cxnLst/>
              <a:rect l="l" t="t" r="r" b="b"/>
              <a:pathLst>
                <a:path h="4173220">
                  <a:moveTo>
                    <a:pt x="0" y="417295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523975" y="1435607"/>
              <a:ext cx="12700" cy="4243070"/>
            </a:xfrm>
            <a:custGeom>
              <a:avLst/>
              <a:gdLst/>
              <a:ahLst/>
              <a:cxnLst/>
              <a:rect l="l" t="t" r="r" b="b"/>
              <a:pathLst>
                <a:path w="12700" h="4243070">
                  <a:moveTo>
                    <a:pt x="12700" y="4236466"/>
                  </a:moveTo>
                  <a:lnTo>
                    <a:pt x="10833" y="4231983"/>
                  </a:lnTo>
                  <a:lnTo>
                    <a:pt x="6350" y="4230116"/>
                  </a:lnTo>
                  <a:lnTo>
                    <a:pt x="1854" y="4231983"/>
                  </a:lnTo>
                  <a:lnTo>
                    <a:pt x="0" y="4236466"/>
                  </a:lnTo>
                  <a:lnTo>
                    <a:pt x="1854" y="4240962"/>
                  </a:lnTo>
                  <a:lnTo>
                    <a:pt x="6350" y="4242816"/>
                  </a:lnTo>
                  <a:lnTo>
                    <a:pt x="10833" y="4240962"/>
                  </a:lnTo>
                  <a:lnTo>
                    <a:pt x="12700" y="4236466"/>
                  </a:lnTo>
                  <a:close/>
                </a:path>
                <a:path w="12700" h="4243070">
                  <a:moveTo>
                    <a:pt x="12700" y="6350"/>
                  </a:moveTo>
                  <a:lnTo>
                    <a:pt x="10833" y="1866"/>
                  </a:lnTo>
                  <a:lnTo>
                    <a:pt x="6350" y="0"/>
                  </a:lnTo>
                  <a:lnTo>
                    <a:pt x="1854" y="1866"/>
                  </a:lnTo>
                  <a:lnTo>
                    <a:pt x="0" y="6350"/>
                  </a:lnTo>
                  <a:lnTo>
                    <a:pt x="1854" y="10845"/>
                  </a:lnTo>
                  <a:lnTo>
                    <a:pt x="6350" y="12700"/>
                  </a:lnTo>
                  <a:lnTo>
                    <a:pt x="10833" y="10845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081338" y="2124328"/>
            <a:ext cx="10369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2000-</a:t>
            </a:r>
            <a:r>
              <a:rPr sz="2000" b="1" spc="-2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2012</a:t>
            </a:r>
            <a:endParaRPr sz="2000" dirty="0">
              <a:latin typeface="Arial Narrow" panose="020B0606020202030204" pitchFamily="34" charset="0"/>
              <a:cs typeface="Ristretto Pro SmB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09804" y="2124328"/>
            <a:ext cx="47434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2015</a:t>
            </a:r>
            <a:endParaRPr sz="2000" dirty="0">
              <a:latin typeface="Arial Narrow" panose="020B0606020202030204" pitchFamily="34" charset="0"/>
              <a:cs typeface="Ristretto Pro SmB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33786" y="2991103"/>
            <a:ext cx="4724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2013</a:t>
            </a:r>
            <a:endParaRPr sz="2000" dirty="0">
              <a:latin typeface="Arial Narrow" panose="020B0606020202030204" pitchFamily="34" charset="0"/>
              <a:cs typeface="Ristretto Pro SmB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87400" y="3024377"/>
            <a:ext cx="1376680" cy="5867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10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ART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Centres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were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set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up</a:t>
            </a:r>
            <a:endParaRPr sz="8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290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Focus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Focusing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TB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HIV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AIDS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Maharashtra,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Karnataka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Tamil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Nadu.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87400" y="3761422"/>
            <a:ext cx="1463675" cy="148653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000" b="1" spc="-20" dirty="0">
                <a:solidFill>
                  <a:srgbClr val="231F20"/>
                </a:solidFill>
                <a:latin typeface="Roboto"/>
                <a:cs typeface="Roboto"/>
              </a:rPr>
              <a:t>2000</a:t>
            </a:r>
            <a:endParaRPr sz="1000" dirty="0">
              <a:latin typeface="Roboto"/>
              <a:cs typeface="Roboto"/>
            </a:endParaRPr>
          </a:p>
          <a:p>
            <a:pPr marL="12700" marR="99060">
              <a:lnSpc>
                <a:spcPct val="100000"/>
              </a:lnSpc>
              <a:spcBef>
                <a:spcPts val="409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The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Indian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Business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Trust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for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HIV/AIDS</a:t>
            </a:r>
            <a:endParaRPr sz="800" dirty="0">
              <a:latin typeface="Roboto"/>
              <a:cs typeface="Roboto"/>
            </a:endParaRPr>
          </a:p>
          <a:p>
            <a:pPr marL="127000" marR="5080" indent="-114300">
              <a:lnSpc>
                <a:spcPct val="100000"/>
              </a:lnSpc>
              <a:spcBef>
                <a:spcPts val="290"/>
              </a:spcBef>
              <a:buFont typeface="Wingdings 2"/>
              <a:buChar char=""/>
              <a:tabLst>
                <a:tab pos="127000" algn="l"/>
              </a:tabLst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80%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CII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membership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workforce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sensitized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HIV/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AIDS.</a:t>
            </a:r>
            <a:endParaRPr sz="800" dirty="0">
              <a:latin typeface="Roboto"/>
              <a:cs typeface="Roboto"/>
            </a:endParaRPr>
          </a:p>
          <a:p>
            <a:pPr marL="127000" marR="56515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900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companies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signed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code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conduct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manual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sensitization</a:t>
            </a:r>
            <a:r>
              <a:rPr sz="8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HIV/AIDS</a:t>
            </a:r>
            <a:r>
              <a:rPr sz="8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at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Workplace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412996" y="3024327"/>
            <a:ext cx="1221740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6385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CII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initiatives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TB: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TB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Free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Haryana</a:t>
            </a:r>
            <a:endParaRPr sz="8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 Model TB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diagnosis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underserved</a:t>
            </a:r>
            <a:r>
              <a:rPr sz="8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rural</a:t>
            </a:r>
            <a:r>
              <a:rPr sz="8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areas</a:t>
            </a:r>
            <a:r>
              <a:rPr sz="8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Haryana;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618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suspected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TB</a:t>
            </a:r>
            <a:r>
              <a:rPr sz="8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Patients</a:t>
            </a:r>
            <a:r>
              <a:rPr sz="8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screened</a:t>
            </a:r>
            <a:r>
              <a:rPr sz="8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endParaRPr sz="800" dirty="0">
              <a:latin typeface="Roboto"/>
              <a:cs typeface="Roboto"/>
            </a:endParaRPr>
          </a:p>
          <a:p>
            <a:pPr marL="12700" marR="207010">
              <a:lnSpc>
                <a:spcPct val="100000"/>
              </a:lnSpc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5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high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risk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districts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Haryana.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12996" y="4280916"/>
            <a:ext cx="113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Tool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Kit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Management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b="1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TB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at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Workplace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50" dirty="0">
                <a:solidFill>
                  <a:srgbClr val="231F20"/>
                </a:solidFill>
                <a:latin typeface="Roboto"/>
                <a:cs typeface="Roboto"/>
              </a:rPr>
              <a:t>&amp;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Beyond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735478" y="1632305"/>
            <a:ext cx="1097915" cy="871219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Drive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Against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Diabetes:</a:t>
            </a:r>
            <a:endParaRPr sz="80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450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Cross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City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Screening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Campaigns–</a:t>
            </a:r>
            <a:r>
              <a:rPr sz="800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Mumbai,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Delhi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NCR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Hyderabad;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1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LaKh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50" dirty="0">
                <a:solidFill>
                  <a:srgbClr val="231F20"/>
                </a:solidFill>
                <a:latin typeface="Roboto"/>
                <a:cs typeface="Roboto"/>
              </a:rPr>
              <a:t>+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screenings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 in 8</a:t>
            </a:r>
            <a:r>
              <a:rPr sz="8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hours</a:t>
            </a:r>
            <a:endParaRPr sz="800">
              <a:latin typeface="Roboto"/>
              <a:cs typeface="Robo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002223" y="1476755"/>
            <a:ext cx="1325245" cy="1057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CII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–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World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Economic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Forum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(WEF)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TB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Project:</a:t>
            </a:r>
            <a:endParaRPr sz="800" dirty="0">
              <a:latin typeface="Roboto"/>
              <a:cs typeface="Roboto"/>
            </a:endParaRPr>
          </a:p>
          <a:p>
            <a:pPr marL="12700" marR="15875">
              <a:lnSpc>
                <a:spcPct val="100000"/>
              </a:lnSpc>
              <a:spcBef>
                <a:spcPts val="450"/>
              </a:spcBef>
            </a:pP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sensitization</a:t>
            </a:r>
            <a:r>
              <a:rPr sz="800" spc="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&amp;</a:t>
            </a:r>
            <a:r>
              <a:rPr sz="800" spc="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awareness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covering</a:t>
            </a:r>
            <a:r>
              <a:rPr sz="8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150</a:t>
            </a:r>
            <a:r>
              <a:rPr sz="800" b="1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industries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-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pan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India;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400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villages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adopted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by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Hindalco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upgraded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to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Tuberculin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Units;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6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DOT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Centres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(PPP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model)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set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up.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1071431" y="594359"/>
            <a:ext cx="524510" cy="325755"/>
          </a:xfrm>
          <a:custGeom>
            <a:avLst/>
            <a:gdLst/>
            <a:ahLst/>
            <a:cxnLst/>
            <a:rect l="l" t="t" r="r" b="b"/>
            <a:pathLst>
              <a:path w="524509" h="325755">
                <a:moveTo>
                  <a:pt x="485063" y="0"/>
                </a:moveTo>
                <a:lnTo>
                  <a:pt x="38925" y="0"/>
                </a:lnTo>
                <a:lnTo>
                  <a:pt x="23772" y="3086"/>
                </a:lnTo>
                <a:lnTo>
                  <a:pt x="11399" y="11490"/>
                </a:lnTo>
                <a:lnTo>
                  <a:pt x="3178" y="23749"/>
                </a:lnTo>
                <a:lnTo>
                  <a:pt x="3053" y="23952"/>
                </a:lnTo>
                <a:lnTo>
                  <a:pt x="0" y="39115"/>
                </a:lnTo>
                <a:lnTo>
                  <a:pt x="0" y="286359"/>
                </a:lnTo>
                <a:lnTo>
                  <a:pt x="23772" y="322187"/>
                </a:lnTo>
                <a:lnTo>
                  <a:pt x="38925" y="325272"/>
                </a:lnTo>
                <a:lnTo>
                  <a:pt x="485063" y="325272"/>
                </a:lnTo>
                <a:lnTo>
                  <a:pt x="500251" y="322187"/>
                </a:lnTo>
                <a:lnTo>
                  <a:pt x="512689" y="313802"/>
                </a:lnTo>
                <a:lnTo>
                  <a:pt x="36055" y="313601"/>
                </a:lnTo>
                <a:lnTo>
                  <a:pt x="33388" y="313194"/>
                </a:lnTo>
                <a:lnTo>
                  <a:pt x="12004" y="291884"/>
                </a:lnTo>
                <a:lnTo>
                  <a:pt x="11887" y="291477"/>
                </a:lnTo>
                <a:lnTo>
                  <a:pt x="11480" y="289026"/>
                </a:lnTo>
                <a:lnTo>
                  <a:pt x="11480" y="36245"/>
                </a:lnTo>
                <a:lnTo>
                  <a:pt x="12003" y="33794"/>
                </a:lnTo>
                <a:lnTo>
                  <a:pt x="12090" y="33388"/>
                </a:lnTo>
                <a:lnTo>
                  <a:pt x="12712" y="31127"/>
                </a:lnTo>
                <a:lnTo>
                  <a:pt x="13525" y="28460"/>
                </a:lnTo>
                <a:lnTo>
                  <a:pt x="14661" y="26212"/>
                </a:lnTo>
                <a:lnTo>
                  <a:pt x="14757" y="26022"/>
                </a:lnTo>
                <a:lnTo>
                  <a:pt x="39166" y="11490"/>
                </a:lnTo>
                <a:lnTo>
                  <a:pt x="512689" y="11490"/>
                </a:lnTo>
                <a:lnTo>
                  <a:pt x="500251" y="3086"/>
                </a:lnTo>
                <a:lnTo>
                  <a:pt x="485063" y="0"/>
                </a:lnTo>
                <a:close/>
              </a:path>
              <a:path w="524509" h="325755">
                <a:moveTo>
                  <a:pt x="512689" y="11490"/>
                </a:moveTo>
                <a:lnTo>
                  <a:pt x="61749" y="11490"/>
                </a:lnTo>
                <a:lnTo>
                  <a:pt x="487934" y="11671"/>
                </a:lnTo>
                <a:lnTo>
                  <a:pt x="490588" y="12077"/>
                </a:lnTo>
                <a:lnTo>
                  <a:pt x="512521" y="36245"/>
                </a:lnTo>
                <a:lnTo>
                  <a:pt x="512521" y="289026"/>
                </a:lnTo>
                <a:lnTo>
                  <a:pt x="484693" y="313802"/>
                </a:lnTo>
                <a:lnTo>
                  <a:pt x="512689" y="313802"/>
                </a:lnTo>
                <a:lnTo>
                  <a:pt x="521034" y="301510"/>
                </a:lnTo>
                <a:lnTo>
                  <a:pt x="521494" y="299466"/>
                </a:lnTo>
                <a:lnTo>
                  <a:pt x="524179" y="286359"/>
                </a:lnTo>
                <a:lnTo>
                  <a:pt x="524179" y="39116"/>
                </a:lnTo>
                <a:lnTo>
                  <a:pt x="521098" y="23952"/>
                </a:lnTo>
                <a:lnTo>
                  <a:pt x="512811" y="11671"/>
                </a:lnTo>
                <a:lnTo>
                  <a:pt x="512689" y="11490"/>
                </a:lnTo>
                <a:close/>
              </a:path>
              <a:path w="524509" h="325755">
                <a:moveTo>
                  <a:pt x="325081" y="242112"/>
                </a:moveTo>
                <a:lnTo>
                  <a:pt x="324902" y="252958"/>
                </a:lnTo>
                <a:lnTo>
                  <a:pt x="324878" y="254406"/>
                </a:lnTo>
                <a:lnTo>
                  <a:pt x="423595" y="255003"/>
                </a:lnTo>
                <a:lnTo>
                  <a:pt x="423595" y="243116"/>
                </a:lnTo>
                <a:lnTo>
                  <a:pt x="411505" y="243116"/>
                </a:lnTo>
                <a:lnTo>
                  <a:pt x="411677" y="242519"/>
                </a:lnTo>
                <a:lnTo>
                  <a:pt x="411740" y="242303"/>
                </a:lnTo>
                <a:lnTo>
                  <a:pt x="341261" y="242303"/>
                </a:lnTo>
                <a:lnTo>
                  <a:pt x="325081" y="242112"/>
                </a:lnTo>
                <a:close/>
              </a:path>
              <a:path w="524509" h="325755">
                <a:moveTo>
                  <a:pt x="265874" y="71488"/>
                </a:moveTo>
                <a:lnTo>
                  <a:pt x="265710" y="79057"/>
                </a:lnTo>
                <a:lnTo>
                  <a:pt x="265684" y="80289"/>
                </a:lnTo>
                <a:lnTo>
                  <a:pt x="277355" y="80899"/>
                </a:lnTo>
                <a:lnTo>
                  <a:pt x="232702" y="241490"/>
                </a:lnTo>
                <a:lnTo>
                  <a:pt x="216293" y="241490"/>
                </a:lnTo>
                <a:lnTo>
                  <a:pt x="216293" y="253784"/>
                </a:lnTo>
                <a:lnTo>
                  <a:pt x="315048" y="254190"/>
                </a:lnTo>
                <a:lnTo>
                  <a:pt x="315048" y="242519"/>
                </a:lnTo>
                <a:lnTo>
                  <a:pt x="302958" y="242519"/>
                </a:lnTo>
                <a:lnTo>
                  <a:pt x="349212" y="81737"/>
                </a:lnTo>
                <a:lnTo>
                  <a:pt x="349274" y="81521"/>
                </a:lnTo>
                <a:lnTo>
                  <a:pt x="349394" y="81102"/>
                </a:lnTo>
                <a:lnTo>
                  <a:pt x="349453" y="80899"/>
                </a:lnTo>
                <a:lnTo>
                  <a:pt x="364426" y="80899"/>
                </a:lnTo>
                <a:lnTo>
                  <a:pt x="364426" y="71894"/>
                </a:lnTo>
                <a:lnTo>
                  <a:pt x="265874" y="71488"/>
                </a:lnTo>
                <a:close/>
              </a:path>
              <a:path w="524509" h="325755">
                <a:moveTo>
                  <a:pt x="140944" y="70459"/>
                </a:moveTo>
                <a:lnTo>
                  <a:pt x="78244" y="98107"/>
                </a:lnTo>
                <a:lnTo>
                  <a:pt x="51003" y="197243"/>
                </a:lnTo>
                <a:lnTo>
                  <a:pt x="93002" y="252958"/>
                </a:lnTo>
                <a:lnTo>
                  <a:pt x="194614" y="253580"/>
                </a:lnTo>
                <a:lnTo>
                  <a:pt x="197720" y="241490"/>
                </a:lnTo>
                <a:lnTo>
                  <a:pt x="98945" y="241490"/>
                </a:lnTo>
                <a:lnTo>
                  <a:pt x="141541" y="79057"/>
                </a:lnTo>
                <a:lnTo>
                  <a:pt x="243646" y="79057"/>
                </a:lnTo>
                <a:lnTo>
                  <a:pt x="245710" y="72097"/>
                </a:lnTo>
                <a:lnTo>
                  <a:pt x="245770" y="71894"/>
                </a:lnTo>
                <a:lnTo>
                  <a:pt x="245891" y="71488"/>
                </a:lnTo>
                <a:lnTo>
                  <a:pt x="246011" y="71081"/>
                </a:lnTo>
                <a:lnTo>
                  <a:pt x="140944" y="70459"/>
                </a:lnTo>
                <a:close/>
              </a:path>
              <a:path w="524509" h="325755">
                <a:moveTo>
                  <a:pt x="374459" y="72097"/>
                </a:moveTo>
                <a:lnTo>
                  <a:pt x="374459" y="81102"/>
                </a:lnTo>
                <a:lnTo>
                  <a:pt x="385927" y="81521"/>
                </a:lnTo>
                <a:lnTo>
                  <a:pt x="341314" y="242112"/>
                </a:lnTo>
                <a:lnTo>
                  <a:pt x="341261" y="242303"/>
                </a:lnTo>
                <a:lnTo>
                  <a:pt x="411740" y="242303"/>
                </a:lnTo>
                <a:lnTo>
                  <a:pt x="458166" y="81737"/>
                </a:lnTo>
                <a:lnTo>
                  <a:pt x="458228" y="81521"/>
                </a:lnTo>
                <a:lnTo>
                  <a:pt x="472973" y="81521"/>
                </a:lnTo>
                <a:lnTo>
                  <a:pt x="472973" y="72707"/>
                </a:lnTo>
                <a:lnTo>
                  <a:pt x="374459" y="72097"/>
                </a:lnTo>
                <a:close/>
              </a:path>
              <a:path w="524509" h="325755">
                <a:moveTo>
                  <a:pt x="211404" y="188226"/>
                </a:moveTo>
                <a:lnTo>
                  <a:pt x="98945" y="241490"/>
                </a:lnTo>
                <a:lnTo>
                  <a:pt x="197720" y="241490"/>
                </a:lnTo>
                <a:lnTo>
                  <a:pt x="211404" y="188226"/>
                </a:lnTo>
                <a:close/>
              </a:path>
              <a:path w="524509" h="325755">
                <a:moveTo>
                  <a:pt x="243646" y="79057"/>
                </a:moveTo>
                <a:lnTo>
                  <a:pt x="141541" y="79057"/>
                </a:lnTo>
                <a:lnTo>
                  <a:pt x="225539" y="140106"/>
                </a:lnTo>
                <a:lnTo>
                  <a:pt x="243646" y="79057"/>
                </a:lnTo>
                <a:close/>
              </a:path>
              <a:path w="524509" h="325755">
                <a:moveTo>
                  <a:pt x="472973" y="81521"/>
                </a:moveTo>
                <a:lnTo>
                  <a:pt x="458228" y="81521"/>
                </a:lnTo>
                <a:lnTo>
                  <a:pt x="472973" y="81737"/>
                </a:lnTo>
                <a:lnTo>
                  <a:pt x="472973" y="81521"/>
                </a:lnTo>
                <a:close/>
              </a:path>
            </a:pathLst>
          </a:custGeom>
          <a:solidFill>
            <a:srgbClr val="262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002197" y="3003854"/>
            <a:ext cx="1184275" cy="14808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National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NCD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Summits</a:t>
            </a:r>
            <a:endParaRPr sz="800" dirty="0">
              <a:latin typeface="Roboto"/>
              <a:cs typeface="Roboto"/>
            </a:endParaRPr>
          </a:p>
          <a:p>
            <a:pPr marL="12700" marR="104775">
              <a:lnSpc>
                <a:spcPct val="100000"/>
              </a:lnSpc>
              <a:spcBef>
                <a:spcPts val="450"/>
              </a:spcBef>
            </a:pP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Multi-stakeholder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Regional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Consultations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with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PSUs,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Public</a:t>
            </a:r>
            <a:endParaRPr sz="800" dirty="0">
              <a:latin typeface="Roboto"/>
              <a:cs typeface="Roboto"/>
            </a:endParaRPr>
          </a:p>
          <a:p>
            <a:pPr marL="12700" marR="21971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&amp;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Private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Tertiary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Care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providers,</a:t>
            </a:r>
            <a:r>
              <a:rPr sz="8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State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Policymakers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to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strengthen</a:t>
            </a:r>
            <a:r>
              <a:rPr sz="800" b="1" spc="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NCPCDS</a:t>
            </a:r>
            <a:endParaRPr sz="8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[National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Programme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Prevention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Control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NCDs]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02197" y="4573574"/>
            <a:ext cx="1172210" cy="871219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Innovations</a:t>
            </a:r>
            <a:r>
              <a:rPr sz="8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Gallery</a:t>
            </a:r>
            <a:endParaRPr sz="8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450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showcased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innovators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from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across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India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involved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strengthening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cold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chain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technologies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logistics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736103" y="1419605"/>
            <a:ext cx="1191260" cy="111506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Village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Adoption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50" dirty="0">
                <a:solidFill>
                  <a:srgbClr val="231F20"/>
                </a:solidFill>
                <a:latin typeface="Roboto"/>
                <a:cs typeface="Roboto"/>
              </a:rPr>
              <a:t>–</a:t>
            </a:r>
            <a:endParaRPr sz="8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4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Dhakrani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Village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,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in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Dehradun,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Uttrakhand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adopted;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22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multi-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speciality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camps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have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been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held,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reaching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5,447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beneficiaries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.</a:t>
            </a:r>
            <a:r>
              <a:rPr sz="8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~250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beneficiaries</a:t>
            </a:r>
            <a:r>
              <a:rPr sz="800" spc="15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reached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736103" y="3003753"/>
            <a:ext cx="1358265" cy="871219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Integrated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health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programme</a:t>
            </a:r>
            <a:endParaRPr sz="800" dirty="0">
              <a:latin typeface="Roboto"/>
              <a:cs typeface="Roboto"/>
            </a:endParaRPr>
          </a:p>
          <a:p>
            <a:pPr marL="12700" marR="158115">
              <a:lnSpc>
                <a:spcPct val="100000"/>
              </a:lnSpc>
              <a:spcBef>
                <a:spcPts val="450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70,000+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population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reached,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 in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195</a:t>
            </a:r>
            <a:r>
              <a:rPr sz="8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villages</a:t>
            </a:r>
            <a:r>
              <a:rPr sz="8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Thavanampalle</a:t>
            </a:r>
            <a:r>
              <a:rPr sz="800" spc="7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Mandal,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Chittoor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District, Andhra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Pradesh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36103" y="3963873"/>
            <a:ext cx="1128395" cy="993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7470">
              <a:lnSpc>
                <a:spcPct val="1468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Tribal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Village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 adoption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63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specialty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camps</a:t>
            </a:r>
            <a:endParaRPr sz="80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organised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for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tribal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community;</a:t>
            </a:r>
            <a:r>
              <a:rPr sz="800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provision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of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mobile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health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vans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with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diagnostic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laboratory</a:t>
            </a:r>
            <a:r>
              <a:rPr sz="8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50" dirty="0">
                <a:solidFill>
                  <a:srgbClr val="231F20"/>
                </a:solidFill>
                <a:latin typeface="Roboto"/>
                <a:cs typeface="Roboto"/>
              </a:rPr>
              <a:t>/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radiography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facilities</a:t>
            </a:r>
            <a:endParaRPr sz="800">
              <a:latin typeface="Roboto"/>
              <a:cs typeface="Roboto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659615" y="2124328"/>
            <a:ext cx="108458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2017-</a:t>
            </a:r>
            <a:r>
              <a:rPr sz="2000" b="1" spc="-2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2019</a:t>
            </a:r>
            <a:endParaRPr sz="2000" dirty="0">
              <a:latin typeface="Arial Narrow" panose="020B0606020202030204" pitchFamily="34" charset="0"/>
              <a:cs typeface="Ristretto Pro SmBd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479596" y="3060953"/>
            <a:ext cx="1285875" cy="2578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2017: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Mother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Milk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Centre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set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up</a:t>
            </a:r>
            <a:r>
              <a:rPr sz="8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(Integrated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Lactation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Management</a:t>
            </a:r>
            <a:r>
              <a:rPr sz="800" spc="-5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Programme)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Mahila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Chikitsalaya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JK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Lon,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Govt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Hospital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Rajasthan</a:t>
            </a:r>
            <a:endParaRPr sz="8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2017:</a:t>
            </a:r>
            <a:r>
              <a:rPr sz="800" b="1" spc="16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HIV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&amp;</a:t>
            </a:r>
            <a:r>
              <a:rPr sz="8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AIDS</a:t>
            </a:r>
            <a:endParaRPr sz="800" dirty="0">
              <a:latin typeface="Roboto"/>
              <a:cs typeface="Roboto"/>
            </a:endParaRPr>
          </a:p>
          <a:p>
            <a:pPr marL="12700" marR="243204">
              <a:lnSpc>
                <a:spcPct val="100000"/>
              </a:lnSpc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awareness</a:t>
            </a:r>
            <a:r>
              <a:rPr sz="800" b="1" spc="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control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programme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for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migrant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laborers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at</a:t>
            </a:r>
            <a:endParaRPr sz="800" dirty="0">
              <a:latin typeface="Roboto"/>
              <a:cs typeface="Roboto"/>
            </a:endParaRPr>
          </a:p>
          <a:p>
            <a:pPr marL="12700" marR="26034">
              <a:lnSpc>
                <a:spcPct val="100000"/>
              </a:lnSpc>
            </a:pP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Mandigobindgarh,</a:t>
            </a:r>
            <a:r>
              <a:rPr sz="800" spc="8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Punjab;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40,590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migrants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supported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through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counseling,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testing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at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ICTC,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facilitating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Government</a:t>
            </a:r>
            <a:r>
              <a:rPr sz="800" spc="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Hospitals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linkages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for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treatment</a:t>
            </a:r>
            <a:endParaRPr sz="800" dirty="0">
              <a:latin typeface="Roboto"/>
              <a:cs typeface="Roboto"/>
            </a:endParaRPr>
          </a:p>
          <a:p>
            <a:pPr marL="12700" marR="26034" algn="just">
              <a:lnSpc>
                <a:spcPct val="100000"/>
              </a:lnSpc>
              <a:spcBef>
                <a:spcPts val="450"/>
              </a:spcBef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2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Critical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Care</a:t>
            </a:r>
            <a:r>
              <a:rPr sz="8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Ambulances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launched,</a:t>
            </a:r>
            <a:r>
              <a:rPr sz="800" b="1" spc="1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provided</a:t>
            </a:r>
            <a:r>
              <a:rPr sz="8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quality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emergency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medical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care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Kashmir</a:t>
            </a:r>
            <a:r>
              <a:rPr sz="8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valley.</a:t>
            </a:r>
            <a:endParaRPr sz="800" dirty="0">
              <a:latin typeface="Roboto"/>
              <a:cs typeface="Roboto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0" y="6377443"/>
            <a:ext cx="12192000" cy="480695"/>
            <a:chOff x="0" y="6377443"/>
            <a:chExt cx="12192000" cy="480695"/>
          </a:xfrm>
        </p:grpSpPr>
        <p:sp>
          <p:nvSpPr>
            <p:cNvPr id="40" name="object 40"/>
            <p:cNvSpPr/>
            <p:nvPr/>
          </p:nvSpPr>
          <p:spPr>
            <a:xfrm>
              <a:off x="0" y="6419849"/>
              <a:ext cx="12192000" cy="438150"/>
            </a:xfrm>
            <a:custGeom>
              <a:avLst/>
              <a:gdLst/>
              <a:ahLst/>
              <a:cxnLst/>
              <a:rect l="l" t="t" r="r" b="b"/>
              <a:pathLst>
                <a:path w="12192000" h="438150">
                  <a:moveTo>
                    <a:pt x="12191695" y="0"/>
                  </a:moveTo>
                  <a:lnTo>
                    <a:pt x="0" y="0"/>
                  </a:lnTo>
                  <a:lnTo>
                    <a:pt x="0" y="438150"/>
                  </a:lnTo>
                  <a:lnTo>
                    <a:pt x="12191695" y="438150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8CC5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0" y="6377443"/>
              <a:ext cx="4678045" cy="142240"/>
            </a:xfrm>
            <a:custGeom>
              <a:avLst/>
              <a:gdLst/>
              <a:ahLst/>
              <a:cxnLst/>
              <a:rect l="l" t="t" r="r" b="b"/>
              <a:pathLst>
                <a:path w="4678045" h="142240">
                  <a:moveTo>
                    <a:pt x="0" y="0"/>
                  </a:moveTo>
                  <a:lnTo>
                    <a:pt x="0" y="141897"/>
                  </a:lnTo>
                  <a:lnTo>
                    <a:pt x="4677613" y="41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D7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7237437" y="6534968"/>
            <a:ext cx="4383799" cy="200696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Transforming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lang="en-US" sz="1300" spc="70" dirty="0">
                <a:solidFill>
                  <a:srgbClr val="FFFFFF"/>
                </a:solidFill>
                <a:latin typeface="Roboto"/>
                <a:cs typeface="Roboto"/>
              </a:rPr>
              <a:t>Public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Systems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a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Healthier</a:t>
            </a:r>
            <a:r>
              <a:rPr sz="1300" spc="7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Roboto"/>
                <a:cs typeface="Roboto"/>
              </a:rPr>
              <a:t>India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46" name="object 13">
            <a:extLst>
              <a:ext uri="{FF2B5EF4-FFF2-40B4-BE49-F238E27FC236}">
                <a16:creationId xmlns:a16="http://schemas.microsoft.com/office/drawing/2014/main" id="{33D57E78-BB13-4EBD-F9BB-5AB35DB45CE7}"/>
              </a:ext>
            </a:extLst>
          </p:cNvPr>
          <p:cNvSpPr txBox="1"/>
          <p:nvPr/>
        </p:nvSpPr>
        <p:spPr>
          <a:xfrm>
            <a:off x="576630" y="6526212"/>
            <a:ext cx="187642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Centre</a:t>
            </a:r>
            <a:r>
              <a:rPr sz="1300" b="1" spc="3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b="1" spc="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99B217A-79B2-C8BE-3B4C-66EAF1F07195}"/>
              </a:ext>
            </a:extLst>
          </p:cNvPr>
          <p:cNvSpPr txBox="1"/>
          <p:nvPr/>
        </p:nvSpPr>
        <p:spPr>
          <a:xfrm>
            <a:off x="5769205" y="6469814"/>
            <a:ext cx="37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467359"/>
            <a:ext cx="8867141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latin typeface="Arial Narrow" panose="020B0606020202030204" pitchFamily="34" charset="0"/>
              </a:rPr>
              <a:t>CII’S</a:t>
            </a:r>
            <a:r>
              <a:rPr sz="2500" spc="-45" dirty="0">
                <a:latin typeface="Arial Narrow" panose="020B060602020203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</a:rPr>
              <a:t>JOURNEY</a:t>
            </a:r>
            <a:r>
              <a:rPr sz="2500" spc="-40" dirty="0">
                <a:latin typeface="Arial Narrow" panose="020B060602020203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</a:rPr>
              <a:t>TO</a:t>
            </a:r>
            <a:r>
              <a:rPr sz="2500" spc="-40" dirty="0">
                <a:latin typeface="Arial Narrow" panose="020B060602020203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</a:rPr>
              <a:t>MAKING</a:t>
            </a:r>
            <a:r>
              <a:rPr sz="2500" spc="-40" dirty="0">
                <a:latin typeface="Arial Narrow" panose="020B060602020203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</a:rPr>
              <a:t>INDIA</a:t>
            </a:r>
            <a:r>
              <a:rPr sz="2500" spc="-40" dirty="0">
                <a:latin typeface="Arial Narrow" panose="020B0606020202030204" pitchFamily="34" charset="0"/>
              </a:rPr>
              <a:t> </a:t>
            </a:r>
            <a:r>
              <a:rPr sz="2500" spc="-20" dirty="0">
                <a:latin typeface="Arial Narrow" panose="020B0606020202030204" pitchFamily="34" charset="0"/>
              </a:rPr>
              <a:t>HEALTHIER:</a:t>
            </a:r>
            <a:r>
              <a:rPr sz="2500" spc="-45" dirty="0">
                <a:latin typeface="Arial Narrow" panose="020B0606020202030204" pitchFamily="34" charset="0"/>
              </a:rPr>
              <a:t> </a:t>
            </a:r>
            <a:r>
              <a:rPr sz="2500" dirty="0">
                <a:latin typeface="Arial Narrow" panose="020B0606020202030204" pitchFamily="34" charset="0"/>
              </a:rPr>
              <a:t>KEY</a:t>
            </a:r>
            <a:r>
              <a:rPr sz="2500" spc="-40" dirty="0">
                <a:latin typeface="Arial Narrow" panose="020B0606020202030204" pitchFamily="34" charset="0"/>
              </a:rPr>
              <a:t> </a:t>
            </a:r>
            <a:r>
              <a:rPr sz="2500" spc="-10" dirty="0">
                <a:latin typeface="Arial Narrow" panose="020B0606020202030204" pitchFamily="34" charset="0"/>
              </a:rPr>
              <a:t>MILESTONES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8009" y="1408177"/>
          <a:ext cx="8504554" cy="4408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9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6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9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156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lang="en-US" sz="2500" dirty="0"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1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latin typeface="Arial Narrow" panose="020B0606020202030204" pitchFamily="34" charset="0"/>
                          <a:cs typeface="Ristretto Pro SmBd"/>
                        </a:rPr>
                        <a:t>2020-</a:t>
                      </a:r>
                      <a:r>
                        <a:rPr lang="en-US" sz="2000" b="1" spc="-25" dirty="0">
                          <a:solidFill>
                            <a:srgbClr val="231F20"/>
                          </a:solidFill>
                          <a:latin typeface="Arial Narrow" panose="020B0606020202030204" pitchFamily="34" charset="0"/>
                          <a:cs typeface="Ristretto Pro SmBd"/>
                        </a:rPr>
                        <a:t>23</a:t>
                      </a:r>
                      <a:endParaRPr lang="en-US" sz="2000" dirty="0">
                        <a:latin typeface="Arial Narrow" panose="020B0606020202030204" pitchFamily="34" charset="0"/>
                        <a:cs typeface="Ristretto Pro SmBd"/>
                      </a:endParaRPr>
                    </a:p>
                  </a:txBody>
                  <a:tcPr marL="0" marR="0" marT="0" marB="0"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338455" marR="210820" indent="-114300">
                        <a:lnSpc>
                          <a:spcPct val="100000"/>
                        </a:lnSpc>
                        <a:spcBef>
                          <a:spcPts val="720"/>
                        </a:spcBef>
                        <a:buFont typeface="Wingdings 2"/>
                        <a:buChar char=""/>
                        <a:tabLst>
                          <a:tab pos="33845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CII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TB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Free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Workplaces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contributed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to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the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100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days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TB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Elimination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campaign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452755" marR="379095" lvl="1" indent="-114300" algn="just">
                        <a:lnSpc>
                          <a:spcPct val="100000"/>
                        </a:lnSpc>
                        <a:spcBef>
                          <a:spcPts val="450"/>
                        </a:spcBef>
                        <a:buFont typeface="Wingdings 2"/>
                        <a:buChar char=""/>
                        <a:tabLst>
                          <a:tab pos="45275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26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companies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joined;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Workforce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sensitized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TB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prevention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and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treatment;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452755" marR="212090" lvl="1" indent="-114300">
                        <a:lnSpc>
                          <a:spcPct val="100000"/>
                        </a:lnSpc>
                        <a:spcBef>
                          <a:spcPts val="450"/>
                        </a:spcBef>
                        <a:buFont typeface="Wingdings 2"/>
                        <a:buChar char=""/>
                        <a:tabLst>
                          <a:tab pos="45275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90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Nikshay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Nutrition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Kits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distributed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Gurugram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district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81305" marR="346710" indent="-114300">
                        <a:lnSpc>
                          <a:spcPct val="100000"/>
                        </a:lnSpc>
                        <a:buFont typeface="Wingdings 2"/>
                        <a:buChar char=""/>
                        <a:tabLst>
                          <a:tab pos="28130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CII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Workplace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Wellness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Index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-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unified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assessment tool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for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employers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to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gauge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effectiveness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their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wellness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programs.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70510" marR="359410" indent="-11430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 2"/>
                        <a:buChar char=""/>
                        <a:tabLst>
                          <a:tab pos="270510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School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Health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Education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Program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-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1200+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students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impacted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through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infrastructure</a:t>
                      </a:r>
                      <a:r>
                        <a:rPr sz="800" spc="6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renovations;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sanitary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pads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vending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machine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and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awareness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95580" marR="530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National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Obesity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Summit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2025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195580" marR="2540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Key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recommendations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developed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highlighting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importance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early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obesity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screening,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community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14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50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sessions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 in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6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identified</a:t>
                      </a:r>
                      <a:endParaRPr sz="800">
                        <a:latin typeface="Roboto"/>
                        <a:cs typeface="Roboto"/>
                      </a:endParaRPr>
                    </a:p>
                    <a:p>
                      <a:pPr marL="270510" marR="41148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government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schools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Sevapuri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Block,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Varanasi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.</a:t>
                      </a:r>
                      <a:endParaRPr sz="8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509"/>
                        </a:lnSpc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engagement,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and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195580" marR="30543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PPP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opportunities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for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enabling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system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solidFill>
                      <a:srgbClr val="F899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  <a:solidFill>
                      <a:srgbClr val="F594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  <a:solidFill>
                      <a:srgbClr val="D29E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solidFill>
                      <a:srgbClr val="9B9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  <a:solidFill>
                      <a:srgbClr val="D29E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7485">
                        <a:lnSpc>
                          <a:spcPct val="100000"/>
                        </a:lnSpc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2020</a:t>
                      </a:r>
                      <a:endParaRPr sz="800">
                        <a:latin typeface="Roboto"/>
                        <a:cs typeface="Roboto"/>
                      </a:endParaRPr>
                    </a:p>
                    <a:p>
                      <a:pPr marL="197485" marR="38227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CII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TB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Free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Workplaces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Campaign</a:t>
                      </a:r>
                      <a:endParaRPr sz="800">
                        <a:latin typeface="Roboto"/>
                        <a:cs typeface="Roboto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6324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2000" b="1" spc="-20" dirty="0">
                          <a:solidFill>
                            <a:srgbClr val="231F20"/>
                          </a:solidFill>
                          <a:latin typeface="Arial Narrow" panose="020B0606020202030204" pitchFamily="34" charset="0"/>
                          <a:cs typeface="Ristretto Pro SmBd"/>
                        </a:rPr>
                        <a:t>2024</a:t>
                      </a:r>
                      <a:endParaRPr sz="2000" dirty="0">
                        <a:latin typeface="Arial Narrow" panose="020B0606020202030204" pitchFamily="34" charset="0"/>
                        <a:cs typeface="Ristretto Pro SmBd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81305" marR="223520" indent="-114300">
                        <a:lnSpc>
                          <a:spcPct val="100000"/>
                        </a:lnSpc>
                        <a:buFont typeface="Wingdings 2"/>
                        <a:buChar char=""/>
                        <a:tabLst>
                          <a:tab pos="28130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CII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Safe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Blood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Campaign-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Blood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donation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camps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across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coprorates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organised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partnership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with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Lady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Hardinge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Medical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College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,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Thalassemics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India,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and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TPAG,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399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units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collected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.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281305" marR="542925" indent="-114300">
                        <a:lnSpc>
                          <a:spcPct val="100000"/>
                        </a:lnSpc>
                        <a:spcBef>
                          <a:spcPts val="450"/>
                        </a:spcBef>
                        <a:buFont typeface="Wingdings 2"/>
                        <a:buChar char=""/>
                        <a:tabLst>
                          <a:tab pos="281305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Model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Post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Natal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Ward,</a:t>
                      </a:r>
                      <a:r>
                        <a:rPr sz="800" b="1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Govt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General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281305" marR="1860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Hospital,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Guntur,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Andhra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Pradesh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-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Infrastructural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enhancement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for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developing</a:t>
                      </a:r>
                      <a:r>
                        <a:rPr sz="800" spc="6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well-equipped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maternal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ward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–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facilitated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comprehensive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program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infection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control,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clinical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care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fundamentals,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health</a:t>
                      </a:r>
                      <a:r>
                        <a:rPr sz="800" spc="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care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70510" marR="176530" indent="-114300">
                        <a:lnSpc>
                          <a:spcPct val="100000"/>
                        </a:lnSpc>
                        <a:buFont typeface="Wingdings 2"/>
                        <a:buChar char=""/>
                        <a:tabLst>
                          <a:tab pos="270510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Health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System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Strengthening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Tamil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Nadu -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Strengthened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17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Health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Facilities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6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blocks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of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Tiruvallur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district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270510" marR="193675" indent="-114300">
                        <a:lnSpc>
                          <a:spcPct val="100000"/>
                        </a:lnSpc>
                        <a:spcBef>
                          <a:spcPts val="450"/>
                        </a:spcBef>
                        <a:buFont typeface="Wingdings 2"/>
                        <a:buChar char=""/>
                        <a:tabLst>
                          <a:tab pos="270510" algn="l"/>
                        </a:tabLst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Nov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2024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-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Industry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Roundtable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Inclusive Early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Childhood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Development</a:t>
                      </a:r>
                      <a:r>
                        <a:rPr sz="800" b="1" spc="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with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UNICEF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as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knowledge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partner.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8895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2000" b="1" spc="-20" dirty="0">
                          <a:solidFill>
                            <a:srgbClr val="231F20"/>
                          </a:solidFill>
                          <a:latin typeface="Arial Narrow" panose="020B0606020202030204" pitchFamily="34" charset="0"/>
                          <a:cs typeface="Ristretto Pro SmBd"/>
                        </a:rPr>
                        <a:t>2025</a:t>
                      </a:r>
                      <a:endParaRPr sz="2000" dirty="0">
                        <a:latin typeface="Arial Narrow" panose="020B0606020202030204" pitchFamily="34" charset="0"/>
                        <a:cs typeface="Ristretto Pro SmBd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105">
                <a:tc gridSpan="2"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Launched;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35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companies</a:t>
                      </a:r>
                      <a:endParaRPr sz="800" dirty="0">
                        <a:latin typeface="Roboto"/>
                        <a:cs typeface="Roboto"/>
                      </a:endParaRPr>
                    </a:p>
                    <a:p>
                      <a:pPr marL="19748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signed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the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pledge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 gridSpan="2"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2023</a:t>
                      </a:r>
                      <a:endParaRPr sz="800">
                        <a:latin typeface="Roboto"/>
                        <a:cs typeface="Roboto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9700">
                <a:tc gridSpan="2">
                  <a:txBody>
                    <a:bodyPr/>
                    <a:lstStyle/>
                    <a:p>
                      <a:pPr marL="197485" marR="20967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CII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organized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Chair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Yoga-</a:t>
                      </a:r>
                      <a:r>
                        <a:rPr sz="800" b="1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Breaks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at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Workplaces</a:t>
                      </a:r>
                      <a:r>
                        <a:rPr sz="800" spc="5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campaign</a:t>
                      </a:r>
                      <a:endParaRPr sz="800" dirty="0">
                        <a:latin typeface="Roboto"/>
                        <a:cs typeface="Roboto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8580" marB="0">
                    <a:lnL w="12700">
                      <a:solidFill>
                        <a:srgbClr val="231F20"/>
                      </a:solidFill>
                      <a:prstDash val="dot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dot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9107690" y="3022041"/>
            <a:ext cx="1694814" cy="210820"/>
          </a:xfrm>
          <a:custGeom>
            <a:avLst/>
            <a:gdLst/>
            <a:ahLst/>
            <a:cxnLst/>
            <a:rect l="l" t="t" r="r" b="b"/>
            <a:pathLst>
              <a:path w="1694815" h="210819">
                <a:moveTo>
                  <a:pt x="1694802" y="0"/>
                </a:moveTo>
                <a:lnTo>
                  <a:pt x="0" y="0"/>
                </a:lnTo>
                <a:lnTo>
                  <a:pt x="0" y="210312"/>
                </a:lnTo>
                <a:lnTo>
                  <a:pt x="1694802" y="210312"/>
                </a:lnTo>
                <a:lnTo>
                  <a:pt x="1694802" y="0"/>
                </a:lnTo>
                <a:close/>
              </a:path>
            </a:pathLst>
          </a:custGeom>
          <a:solidFill>
            <a:srgbClr val="7C51A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3559" y="2946400"/>
            <a:ext cx="101600" cy="1016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60938" y="2473568"/>
            <a:ext cx="101600" cy="1016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92957" y="3818891"/>
            <a:ext cx="101600" cy="1016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258974" y="3346117"/>
            <a:ext cx="1426845" cy="2050561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Ongoing</a:t>
            </a:r>
            <a:endParaRPr sz="800" dirty="0">
              <a:latin typeface="Roboto"/>
              <a:cs typeface="Roboto"/>
            </a:endParaRPr>
          </a:p>
          <a:p>
            <a:pPr marL="127000" marR="111760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Varanasi Healthy </a:t>
            </a:r>
            <a:r>
              <a:rPr lang="en-US" sz="800">
                <a:solidFill>
                  <a:srgbClr val="231F20"/>
                </a:solidFill>
                <a:latin typeface="Roboto"/>
                <a:cs typeface="Roboto"/>
              </a:rPr>
              <a:t>Weaver Initiative</a:t>
            </a:r>
          </a:p>
          <a:p>
            <a:pPr marL="127000" marR="111760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>
                <a:solidFill>
                  <a:srgbClr val="231F20"/>
                </a:solidFill>
                <a:latin typeface="Roboto"/>
                <a:cs typeface="Roboto"/>
              </a:rPr>
              <a:t>National </a:t>
            </a: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and State Level promotion on Obesity Care &amp; Management (OCM) in India</a:t>
            </a:r>
          </a:p>
          <a:p>
            <a:pPr marL="127000" marR="111760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 b="1" dirty="0">
                <a:solidFill>
                  <a:srgbClr val="231F20"/>
                </a:solidFill>
                <a:latin typeface="Roboto"/>
                <a:cs typeface="Roboto"/>
              </a:rPr>
              <a:t>CII TB Free Workplaces</a:t>
            </a:r>
          </a:p>
          <a:p>
            <a:pPr marL="127000" marR="111760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Project</a:t>
            </a:r>
            <a:r>
              <a:rPr sz="800" b="1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"Advancing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Health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Outcomes</a:t>
            </a:r>
            <a:r>
              <a:rPr sz="8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India:</a:t>
            </a:r>
            <a:endParaRPr sz="800" dirty="0">
              <a:latin typeface="Roboto"/>
              <a:cs typeface="Roboto"/>
            </a:endParaRPr>
          </a:p>
          <a:p>
            <a:pPr marL="127000" marR="99060">
              <a:lnSpc>
                <a:spcPct val="100000"/>
              </a:lnSpc>
            </a:pP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Comprehensive</a:t>
            </a:r>
            <a:r>
              <a:rPr sz="800" b="1" spc="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Dialogues</a:t>
            </a:r>
            <a:r>
              <a:rPr sz="800" b="1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Roboto"/>
                <a:cs typeface="Roboto"/>
              </a:rPr>
              <a:t>Initiative”</a:t>
            </a:r>
            <a:r>
              <a:rPr sz="8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partnership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with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Women’s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Collective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Forum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071431" y="594359"/>
            <a:ext cx="524510" cy="325755"/>
          </a:xfrm>
          <a:custGeom>
            <a:avLst/>
            <a:gdLst/>
            <a:ahLst/>
            <a:cxnLst/>
            <a:rect l="l" t="t" r="r" b="b"/>
            <a:pathLst>
              <a:path w="524509" h="325755">
                <a:moveTo>
                  <a:pt x="485063" y="0"/>
                </a:moveTo>
                <a:lnTo>
                  <a:pt x="38925" y="0"/>
                </a:lnTo>
                <a:lnTo>
                  <a:pt x="23772" y="3086"/>
                </a:lnTo>
                <a:lnTo>
                  <a:pt x="11399" y="11490"/>
                </a:lnTo>
                <a:lnTo>
                  <a:pt x="3178" y="23749"/>
                </a:lnTo>
                <a:lnTo>
                  <a:pt x="3053" y="23952"/>
                </a:lnTo>
                <a:lnTo>
                  <a:pt x="0" y="39115"/>
                </a:lnTo>
                <a:lnTo>
                  <a:pt x="0" y="286359"/>
                </a:lnTo>
                <a:lnTo>
                  <a:pt x="23772" y="322187"/>
                </a:lnTo>
                <a:lnTo>
                  <a:pt x="38925" y="325272"/>
                </a:lnTo>
                <a:lnTo>
                  <a:pt x="485063" y="325272"/>
                </a:lnTo>
                <a:lnTo>
                  <a:pt x="500251" y="322187"/>
                </a:lnTo>
                <a:lnTo>
                  <a:pt x="512689" y="313802"/>
                </a:lnTo>
                <a:lnTo>
                  <a:pt x="36055" y="313601"/>
                </a:lnTo>
                <a:lnTo>
                  <a:pt x="33388" y="313194"/>
                </a:lnTo>
                <a:lnTo>
                  <a:pt x="12004" y="291884"/>
                </a:lnTo>
                <a:lnTo>
                  <a:pt x="11887" y="291477"/>
                </a:lnTo>
                <a:lnTo>
                  <a:pt x="11480" y="289026"/>
                </a:lnTo>
                <a:lnTo>
                  <a:pt x="11480" y="36245"/>
                </a:lnTo>
                <a:lnTo>
                  <a:pt x="12003" y="33794"/>
                </a:lnTo>
                <a:lnTo>
                  <a:pt x="12090" y="33388"/>
                </a:lnTo>
                <a:lnTo>
                  <a:pt x="12712" y="31127"/>
                </a:lnTo>
                <a:lnTo>
                  <a:pt x="13525" y="28460"/>
                </a:lnTo>
                <a:lnTo>
                  <a:pt x="14661" y="26212"/>
                </a:lnTo>
                <a:lnTo>
                  <a:pt x="14757" y="26022"/>
                </a:lnTo>
                <a:lnTo>
                  <a:pt x="39166" y="11490"/>
                </a:lnTo>
                <a:lnTo>
                  <a:pt x="512689" y="11490"/>
                </a:lnTo>
                <a:lnTo>
                  <a:pt x="500251" y="3086"/>
                </a:lnTo>
                <a:lnTo>
                  <a:pt x="485063" y="0"/>
                </a:lnTo>
                <a:close/>
              </a:path>
              <a:path w="524509" h="325755">
                <a:moveTo>
                  <a:pt x="512689" y="11490"/>
                </a:moveTo>
                <a:lnTo>
                  <a:pt x="61749" y="11490"/>
                </a:lnTo>
                <a:lnTo>
                  <a:pt x="487934" y="11671"/>
                </a:lnTo>
                <a:lnTo>
                  <a:pt x="490588" y="12077"/>
                </a:lnTo>
                <a:lnTo>
                  <a:pt x="512521" y="36245"/>
                </a:lnTo>
                <a:lnTo>
                  <a:pt x="512521" y="289026"/>
                </a:lnTo>
                <a:lnTo>
                  <a:pt x="484693" y="313802"/>
                </a:lnTo>
                <a:lnTo>
                  <a:pt x="512689" y="313802"/>
                </a:lnTo>
                <a:lnTo>
                  <a:pt x="521034" y="301510"/>
                </a:lnTo>
                <a:lnTo>
                  <a:pt x="521494" y="299466"/>
                </a:lnTo>
                <a:lnTo>
                  <a:pt x="524179" y="286359"/>
                </a:lnTo>
                <a:lnTo>
                  <a:pt x="524179" y="39116"/>
                </a:lnTo>
                <a:lnTo>
                  <a:pt x="521098" y="23952"/>
                </a:lnTo>
                <a:lnTo>
                  <a:pt x="512811" y="11671"/>
                </a:lnTo>
                <a:lnTo>
                  <a:pt x="512689" y="11490"/>
                </a:lnTo>
                <a:close/>
              </a:path>
              <a:path w="524509" h="325755">
                <a:moveTo>
                  <a:pt x="325081" y="242112"/>
                </a:moveTo>
                <a:lnTo>
                  <a:pt x="324902" y="252958"/>
                </a:lnTo>
                <a:lnTo>
                  <a:pt x="324878" y="254406"/>
                </a:lnTo>
                <a:lnTo>
                  <a:pt x="423595" y="255003"/>
                </a:lnTo>
                <a:lnTo>
                  <a:pt x="423595" y="243116"/>
                </a:lnTo>
                <a:lnTo>
                  <a:pt x="411505" y="243116"/>
                </a:lnTo>
                <a:lnTo>
                  <a:pt x="411677" y="242519"/>
                </a:lnTo>
                <a:lnTo>
                  <a:pt x="411740" y="242303"/>
                </a:lnTo>
                <a:lnTo>
                  <a:pt x="341261" y="242303"/>
                </a:lnTo>
                <a:lnTo>
                  <a:pt x="325081" y="242112"/>
                </a:lnTo>
                <a:close/>
              </a:path>
              <a:path w="524509" h="325755">
                <a:moveTo>
                  <a:pt x="265874" y="71488"/>
                </a:moveTo>
                <a:lnTo>
                  <a:pt x="265710" y="79057"/>
                </a:lnTo>
                <a:lnTo>
                  <a:pt x="265684" y="80289"/>
                </a:lnTo>
                <a:lnTo>
                  <a:pt x="277355" y="80899"/>
                </a:lnTo>
                <a:lnTo>
                  <a:pt x="232702" y="241490"/>
                </a:lnTo>
                <a:lnTo>
                  <a:pt x="216293" y="241490"/>
                </a:lnTo>
                <a:lnTo>
                  <a:pt x="216293" y="253784"/>
                </a:lnTo>
                <a:lnTo>
                  <a:pt x="315048" y="254190"/>
                </a:lnTo>
                <a:lnTo>
                  <a:pt x="315048" y="242519"/>
                </a:lnTo>
                <a:lnTo>
                  <a:pt x="302958" y="242519"/>
                </a:lnTo>
                <a:lnTo>
                  <a:pt x="349212" y="81737"/>
                </a:lnTo>
                <a:lnTo>
                  <a:pt x="349274" y="81521"/>
                </a:lnTo>
                <a:lnTo>
                  <a:pt x="349394" y="81102"/>
                </a:lnTo>
                <a:lnTo>
                  <a:pt x="349453" y="80899"/>
                </a:lnTo>
                <a:lnTo>
                  <a:pt x="364426" y="80899"/>
                </a:lnTo>
                <a:lnTo>
                  <a:pt x="364426" y="71894"/>
                </a:lnTo>
                <a:lnTo>
                  <a:pt x="265874" y="71488"/>
                </a:lnTo>
                <a:close/>
              </a:path>
              <a:path w="524509" h="325755">
                <a:moveTo>
                  <a:pt x="140944" y="70459"/>
                </a:moveTo>
                <a:lnTo>
                  <a:pt x="78244" y="98107"/>
                </a:lnTo>
                <a:lnTo>
                  <a:pt x="51003" y="197243"/>
                </a:lnTo>
                <a:lnTo>
                  <a:pt x="93002" y="252958"/>
                </a:lnTo>
                <a:lnTo>
                  <a:pt x="194614" y="253580"/>
                </a:lnTo>
                <a:lnTo>
                  <a:pt x="197720" y="241490"/>
                </a:lnTo>
                <a:lnTo>
                  <a:pt x="98945" y="241490"/>
                </a:lnTo>
                <a:lnTo>
                  <a:pt x="141541" y="79057"/>
                </a:lnTo>
                <a:lnTo>
                  <a:pt x="243646" y="79057"/>
                </a:lnTo>
                <a:lnTo>
                  <a:pt x="245710" y="72097"/>
                </a:lnTo>
                <a:lnTo>
                  <a:pt x="245770" y="71894"/>
                </a:lnTo>
                <a:lnTo>
                  <a:pt x="245891" y="71488"/>
                </a:lnTo>
                <a:lnTo>
                  <a:pt x="246011" y="71081"/>
                </a:lnTo>
                <a:lnTo>
                  <a:pt x="140944" y="70459"/>
                </a:lnTo>
                <a:close/>
              </a:path>
              <a:path w="524509" h="325755">
                <a:moveTo>
                  <a:pt x="374459" y="72097"/>
                </a:moveTo>
                <a:lnTo>
                  <a:pt x="374459" y="81102"/>
                </a:lnTo>
                <a:lnTo>
                  <a:pt x="385927" y="81521"/>
                </a:lnTo>
                <a:lnTo>
                  <a:pt x="341314" y="242112"/>
                </a:lnTo>
                <a:lnTo>
                  <a:pt x="341261" y="242303"/>
                </a:lnTo>
                <a:lnTo>
                  <a:pt x="411740" y="242303"/>
                </a:lnTo>
                <a:lnTo>
                  <a:pt x="458166" y="81737"/>
                </a:lnTo>
                <a:lnTo>
                  <a:pt x="458228" y="81521"/>
                </a:lnTo>
                <a:lnTo>
                  <a:pt x="472973" y="81521"/>
                </a:lnTo>
                <a:lnTo>
                  <a:pt x="472973" y="72707"/>
                </a:lnTo>
                <a:lnTo>
                  <a:pt x="374459" y="72097"/>
                </a:lnTo>
                <a:close/>
              </a:path>
              <a:path w="524509" h="325755">
                <a:moveTo>
                  <a:pt x="211404" y="188226"/>
                </a:moveTo>
                <a:lnTo>
                  <a:pt x="98945" y="241490"/>
                </a:lnTo>
                <a:lnTo>
                  <a:pt x="197720" y="241490"/>
                </a:lnTo>
                <a:lnTo>
                  <a:pt x="211404" y="188226"/>
                </a:lnTo>
                <a:close/>
              </a:path>
              <a:path w="524509" h="325755">
                <a:moveTo>
                  <a:pt x="243646" y="79057"/>
                </a:moveTo>
                <a:lnTo>
                  <a:pt x="141541" y="79057"/>
                </a:lnTo>
                <a:lnTo>
                  <a:pt x="225539" y="140106"/>
                </a:lnTo>
                <a:lnTo>
                  <a:pt x="243646" y="79057"/>
                </a:lnTo>
                <a:close/>
              </a:path>
              <a:path w="524509" h="325755">
                <a:moveTo>
                  <a:pt x="472973" y="81521"/>
                </a:moveTo>
                <a:lnTo>
                  <a:pt x="458228" y="81521"/>
                </a:lnTo>
                <a:lnTo>
                  <a:pt x="472973" y="81737"/>
                </a:lnTo>
                <a:lnTo>
                  <a:pt x="472973" y="81521"/>
                </a:lnTo>
                <a:close/>
              </a:path>
            </a:pathLst>
          </a:custGeom>
          <a:solidFill>
            <a:srgbClr val="262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24602" y="5779109"/>
            <a:ext cx="9899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quality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management.</a:t>
            </a:r>
            <a:endParaRPr sz="800">
              <a:latin typeface="Roboto"/>
              <a:cs typeface="Roboto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0" y="6377443"/>
            <a:ext cx="12192000" cy="480695"/>
            <a:chOff x="0" y="6377443"/>
            <a:chExt cx="12192000" cy="480695"/>
          </a:xfrm>
        </p:grpSpPr>
        <p:sp>
          <p:nvSpPr>
            <p:cNvPr id="13" name="object 13"/>
            <p:cNvSpPr/>
            <p:nvPr/>
          </p:nvSpPr>
          <p:spPr>
            <a:xfrm>
              <a:off x="0" y="6419849"/>
              <a:ext cx="12192000" cy="438150"/>
            </a:xfrm>
            <a:custGeom>
              <a:avLst/>
              <a:gdLst/>
              <a:ahLst/>
              <a:cxnLst/>
              <a:rect l="l" t="t" r="r" b="b"/>
              <a:pathLst>
                <a:path w="12192000" h="438150">
                  <a:moveTo>
                    <a:pt x="12191695" y="0"/>
                  </a:moveTo>
                  <a:lnTo>
                    <a:pt x="0" y="0"/>
                  </a:lnTo>
                  <a:lnTo>
                    <a:pt x="0" y="438150"/>
                  </a:lnTo>
                  <a:lnTo>
                    <a:pt x="12191695" y="438150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8CC5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6377443"/>
              <a:ext cx="4678045" cy="142240"/>
            </a:xfrm>
            <a:custGeom>
              <a:avLst/>
              <a:gdLst/>
              <a:ahLst/>
              <a:cxnLst/>
              <a:rect l="l" t="t" r="r" b="b"/>
              <a:pathLst>
                <a:path w="4678045" h="142240">
                  <a:moveTo>
                    <a:pt x="0" y="0"/>
                  </a:moveTo>
                  <a:lnTo>
                    <a:pt x="0" y="141897"/>
                  </a:lnTo>
                  <a:lnTo>
                    <a:pt x="4677613" y="41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D7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13FC6E5-6AF4-A2B1-DE4E-A6449C5AE8A6}"/>
              </a:ext>
            </a:extLst>
          </p:cNvPr>
          <p:cNvSpPr txBox="1"/>
          <p:nvPr/>
        </p:nvSpPr>
        <p:spPr>
          <a:xfrm>
            <a:off x="5769205" y="6469814"/>
            <a:ext cx="37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5" name="object 45">
            <a:extLst>
              <a:ext uri="{FF2B5EF4-FFF2-40B4-BE49-F238E27FC236}">
                <a16:creationId xmlns:a16="http://schemas.microsoft.com/office/drawing/2014/main" id="{1153C8DF-A7B8-D60A-C9AA-BEE51A282325}"/>
              </a:ext>
            </a:extLst>
          </p:cNvPr>
          <p:cNvSpPr txBox="1"/>
          <p:nvPr/>
        </p:nvSpPr>
        <p:spPr>
          <a:xfrm>
            <a:off x="7237437" y="6534968"/>
            <a:ext cx="4383799" cy="200696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Transforming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lang="en-US" sz="1300" spc="70" dirty="0">
                <a:solidFill>
                  <a:srgbClr val="FFFFFF"/>
                </a:solidFill>
                <a:latin typeface="Roboto"/>
                <a:cs typeface="Roboto"/>
              </a:rPr>
              <a:t>Public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Systems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a</a:t>
            </a:r>
            <a:r>
              <a:rPr sz="1300" spc="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Roboto"/>
                <a:cs typeface="Roboto"/>
              </a:rPr>
              <a:t>Healthier</a:t>
            </a:r>
            <a:r>
              <a:rPr sz="1300" spc="7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Roboto"/>
                <a:cs typeface="Roboto"/>
              </a:rPr>
              <a:t>India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D5E6164C-C192-998E-D5E0-530E09E180B7}"/>
              </a:ext>
            </a:extLst>
          </p:cNvPr>
          <p:cNvSpPr txBox="1"/>
          <p:nvPr/>
        </p:nvSpPr>
        <p:spPr>
          <a:xfrm>
            <a:off x="576630" y="6526212"/>
            <a:ext cx="187642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Centre</a:t>
            </a:r>
            <a:r>
              <a:rPr sz="1300" b="1" spc="3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b="1" spc="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D38C86-8151-8852-AFBD-E74021D79037}"/>
              </a:ext>
            </a:extLst>
          </p:cNvPr>
          <p:cNvSpPr txBox="1"/>
          <p:nvPr/>
        </p:nvSpPr>
        <p:spPr>
          <a:xfrm>
            <a:off x="10297359" y="3273045"/>
            <a:ext cx="26477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88950">
              <a:lnSpc>
                <a:spcPct val="100000"/>
              </a:lnSpc>
              <a:spcBef>
                <a:spcPts val="894"/>
              </a:spcBef>
            </a:pPr>
            <a:r>
              <a:rPr lang="en-IN" sz="1800" b="1" spc="-20" dirty="0">
                <a:solidFill>
                  <a:srgbClr val="231F20"/>
                </a:solidFill>
                <a:latin typeface="Arial Narrow" panose="020B0606020202030204" pitchFamily="34" charset="0"/>
                <a:cs typeface="Ristretto Pro SmBd"/>
              </a:rPr>
              <a:t>2026</a:t>
            </a:r>
            <a:endParaRPr lang="en-IN" sz="1800" dirty="0">
              <a:latin typeface="Arial Narrow" panose="020B0606020202030204" pitchFamily="34" charset="0"/>
              <a:cs typeface="Ristretto Pro SmBd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965EFBEE-889D-40EB-9C4D-C085DD4D8FFB}"/>
              </a:ext>
            </a:extLst>
          </p:cNvPr>
          <p:cNvSpPr txBox="1"/>
          <p:nvPr/>
        </p:nvSpPr>
        <p:spPr>
          <a:xfrm>
            <a:off x="7637899" y="3640559"/>
            <a:ext cx="1426845" cy="932307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  <a:spcBef>
                <a:spcPts val="445"/>
              </a:spcBef>
              <a:buFont typeface="Wingdings 2"/>
              <a:buChar char=""/>
              <a:tabLst>
                <a:tab pos="127000" algn="l"/>
              </a:tabLst>
            </a:pP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4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Thematic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papers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maternal,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child,</a:t>
            </a:r>
            <a:r>
              <a:rPr sz="8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adolescent</a:t>
            </a:r>
            <a:r>
              <a:rPr sz="8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health, family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planning,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and</a:t>
            </a:r>
            <a:r>
              <a:rPr sz="8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women's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health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innovations</a:t>
            </a:r>
            <a:r>
              <a:rPr sz="8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being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developed</a:t>
            </a:r>
            <a:r>
              <a:rPr sz="8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through</a:t>
            </a:r>
            <a:r>
              <a:rPr sz="8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multiple</a:t>
            </a:r>
            <a:r>
              <a:rPr sz="800" spc="5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dirty="0">
                <a:solidFill>
                  <a:srgbClr val="231F20"/>
                </a:solidFill>
                <a:latin typeface="Roboto"/>
                <a:cs typeface="Roboto"/>
              </a:rPr>
              <a:t>stakeholders'</a:t>
            </a:r>
            <a:r>
              <a:rPr sz="800" spc="-5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consultations.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EB149613-F1C2-5099-8FCA-503DEF8473F4}"/>
              </a:ext>
            </a:extLst>
          </p:cNvPr>
          <p:cNvSpPr txBox="1"/>
          <p:nvPr/>
        </p:nvSpPr>
        <p:spPr>
          <a:xfrm>
            <a:off x="9137013" y="1020063"/>
            <a:ext cx="1694814" cy="2055691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0" marR="111760" indent="-114300"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National Obesity Summit 2026</a:t>
            </a:r>
          </a:p>
          <a:p>
            <a:pPr marL="127000" marR="111760" indent="-114300">
              <a:lnSpc>
                <a:spcPct val="100000"/>
              </a:lnSpc>
              <a:spcBef>
                <a:spcPts val="450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CII TB Free Workplaces – </a:t>
            </a:r>
          </a:p>
          <a:p>
            <a:pPr marL="184150" marR="111760" indent="-171450" algn="l">
              <a:spcBef>
                <a:spcPts val="450"/>
              </a:spcBef>
              <a:buFontTx/>
              <a:buChar char="-"/>
              <a:tabLst>
                <a:tab pos="127000" algn="l"/>
              </a:tabLst>
            </a:pP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600+ employees </a:t>
            </a:r>
            <a:r>
              <a:rPr lang="en-US" sz="800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sensitized</a:t>
            </a:r>
          </a:p>
          <a:p>
            <a:pPr marL="184150" marR="111760" indent="-171450" algn="l">
              <a:spcBef>
                <a:spcPts val="450"/>
              </a:spcBef>
              <a:buFontTx/>
              <a:buChar char="-"/>
              <a:tabLst>
                <a:tab pos="127000" algn="l"/>
              </a:tabLst>
            </a:pP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433 employees screened </a:t>
            </a:r>
            <a:r>
              <a:rPr lang="en-US" sz="800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including </a:t>
            </a: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215 Chest X-rays </a:t>
            </a:r>
          </a:p>
          <a:p>
            <a:pPr marL="184150" marR="111760" indent="-171450" algn="l">
              <a:spcBef>
                <a:spcPts val="450"/>
              </a:spcBef>
              <a:buFontTx/>
              <a:buChar char="-"/>
              <a:tabLst>
                <a:tab pos="127000" algn="l"/>
              </a:tabLst>
            </a:pP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6 screening camps </a:t>
            </a:r>
            <a:r>
              <a:rPr lang="en-US" sz="800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organized in office of industry partners across 3 states – </a:t>
            </a: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Delhi, Haryana and Tamil Nadu</a:t>
            </a:r>
          </a:p>
          <a:p>
            <a:pPr marL="184150" marR="111760" indent="-171450" algn="l">
              <a:spcBef>
                <a:spcPts val="450"/>
              </a:spcBef>
              <a:buFontTx/>
              <a:buChar char="-"/>
              <a:tabLst>
                <a:tab pos="127000" algn="l"/>
              </a:tabLst>
            </a:pP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90 Ni-</a:t>
            </a:r>
            <a:r>
              <a:rPr lang="en-US" sz="800" b="1" dirty="0" err="1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kshay</a:t>
            </a:r>
            <a:r>
              <a:rPr lang="en-US" sz="800" b="1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 Kits </a:t>
            </a:r>
            <a:r>
              <a:rPr lang="en-US" sz="800" dirty="0">
                <a:latin typeface="Arial" panose="020B0604020202020204" pitchFamily="34" charset="0"/>
                <a:ea typeface="SF Pro Display" panose="00000500000000000000" pitchFamily="50" charset="0"/>
                <a:cs typeface="Arial" panose="020B0604020202020204" pitchFamily="34" charset="0"/>
              </a:rPr>
              <a:t>distributed in Gurugram district</a:t>
            </a:r>
          </a:p>
          <a:p>
            <a:pPr marL="12700" marR="111760">
              <a:lnSpc>
                <a:spcPct val="100000"/>
              </a:lnSpc>
              <a:spcBef>
                <a:spcPts val="450"/>
              </a:spcBef>
              <a:tabLst>
                <a:tab pos="127000" algn="l"/>
              </a:tabLst>
            </a:pP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.</a:t>
            </a:r>
            <a:endParaRPr sz="800" dirty="0">
              <a:latin typeface="Roboto"/>
              <a:cs typeface="Roboto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A0AA9E73-2C16-54F6-C586-3F9038B23EEC}"/>
              </a:ext>
            </a:extLst>
          </p:cNvPr>
          <p:cNvSpPr txBox="1"/>
          <p:nvPr/>
        </p:nvSpPr>
        <p:spPr>
          <a:xfrm>
            <a:off x="7645462" y="4553164"/>
            <a:ext cx="1426845" cy="56297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0" marR="5080" indent="-114300">
              <a:spcBef>
                <a:spcPts val="445"/>
              </a:spcBef>
              <a:buFont typeface="Wingdings 2"/>
              <a:buChar char=""/>
              <a:tabLst>
                <a:tab pos="127000" algn="l"/>
              </a:tabLst>
            </a:pPr>
            <a:r>
              <a:rPr lang="en-US" sz="800" spc="-10" dirty="0">
                <a:solidFill>
                  <a:srgbClr val="231F20"/>
                </a:solidFill>
                <a:latin typeface="Roboto"/>
                <a:cs typeface="Roboto"/>
              </a:rPr>
              <a:t>Closed-</a:t>
            </a: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Door</a:t>
            </a:r>
            <a:r>
              <a:rPr lang="en-US"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lang="en-US" sz="800" dirty="0">
                <a:solidFill>
                  <a:srgbClr val="231F20"/>
                </a:solidFill>
                <a:latin typeface="Roboto"/>
                <a:cs typeface="Roboto"/>
              </a:rPr>
              <a:t>Roundtable</a:t>
            </a:r>
            <a:r>
              <a:rPr lang="en-US" sz="8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lang="en-US" sz="800" spc="-25" dirty="0">
                <a:solidFill>
                  <a:srgbClr val="231F20"/>
                </a:solidFill>
                <a:latin typeface="Roboto"/>
                <a:cs typeface="Roboto"/>
              </a:rPr>
              <a:t>on</a:t>
            </a:r>
            <a:r>
              <a:rPr lang="en-US" sz="800" spc="-10" dirty="0">
                <a:solidFill>
                  <a:srgbClr val="231F20"/>
                </a:solidFill>
                <a:latin typeface="Roboto"/>
                <a:cs typeface="Roboto"/>
              </a:rPr>
              <a:t>’ Interaction with Members of Parliament on Women and Child Health</a:t>
            </a:r>
            <a:r>
              <a:rPr sz="800" spc="-10" dirty="0">
                <a:solidFill>
                  <a:srgbClr val="231F20"/>
                </a:solidFill>
                <a:latin typeface="Roboto"/>
                <a:cs typeface="Roboto"/>
              </a:rPr>
              <a:t>.</a:t>
            </a:r>
            <a:endParaRPr sz="8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B851E-D597-EC7C-C1A1-CEDA5241B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02ED2EA6-B3DA-7752-DAFC-508C64BE9D08}"/>
              </a:ext>
            </a:extLst>
          </p:cNvPr>
          <p:cNvSpPr/>
          <p:nvPr/>
        </p:nvSpPr>
        <p:spPr>
          <a:xfrm>
            <a:off x="435430" y="5684507"/>
            <a:ext cx="11185806" cy="470598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Aptos Narrow" panose="020B0004020202020204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FB9F0EB-9B0C-F65A-2308-A9009AAF6F9B}"/>
              </a:ext>
            </a:extLst>
          </p:cNvPr>
          <p:cNvGrpSpPr/>
          <p:nvPr/>
        </p:nvGrpSpPr>
        <p:grpSpPr>
          <a:xfrm>
            <a:off x="4678045" y="1065586"/>
            <a:ext cx="2664543" cy="4501774"/>
            <a:chOff x="4654775" y="1547863"/>
            <a:chExt cx="2664543" cy="4501774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B4A9F5B3-B424-FB17-C08A-07BB19CE4C89}"/>
                </a:ext>
              </a:extLst>
            </p:cNvPr>
            <p:cNvSpPr/>
            <p:nvPr/>
          </p:nvSpPr>
          <p:spPr>
            <a:xfrm>
              <a:off x="4654775" y="1547863"/>
              <a:ext cx="2664542" cy="659628"/>
            </a:xfrm>
            <a:prstGeom prst="triangle">
              <a:avLst/>
            </a:prstGeom>
            <a:solidFill>
              <a:srgbClr val="F693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latin typeface="Aptos Narrow" panose="020B0004020202020204" pitchFamily="34" charset="0"/>
              </a:endParaRP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1151C72-7011-970C-5961-3E88EA75BBFC}"/>
                </a:ext>
              </a:extLst>
            </p:cNvPr>
            <p:cNvGrpSpPr/>
            <p:nvPr/>
          </p:nvGrpSpPr>
          <p:grpSpPr>
            <a:xfrm>
              <a:off x="4654776" y="1895128"/>
              <a:ext cx="2664542" cy="4154509"/>
              <a:chOff x="4654776" y="1885139"/>
              <a:chExt cx="2664542" cy="36694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CAB803F-0BF0-F4B5-7D20-BE7209C5EBD6}"/>
                  </a:ext>
                </a:extLst>
              </p:cNvPr>
              <p:cNvSpPr/>
              <p:nvPr/>
            </p:nvSpPr>
            <p:spPr>
              <a:xfrm>
                <a:off x="4654776" y="2201748"/>
                <a:ext cx="2664542" cy="3352800"/>
              </a:xfrm>
              <a:prstGeom prst="rect">
                <a:avLst/>
              </a:prstGeom>
              <a:solidFill>
                <a:srgbClr val="F693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atin typeface="Aptos Narrow" panose="020B0004020202020204" pitchFamily="34" charset="0"/>
                </a:endParaRPr>
              </a:p>
            </p:txBody>
          </p: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3CF1762D-0C23-04A3-57B8-996CAD44C33B}"/>
                  </a:ext>
                </a:extLst>
              </p:cNvPr>
              <p:cNvGrpSpPr/>
              <p:nvPr/>
            </p:nvGrpSpPr>
            <p:grpSpPr>
              <a:xfrm>
                <a:off x="4654776" y="1885139"/>
                <a:ext cx="2664542" cy="742345"/>
                <a:chOff x="4654776" y="1977623"/>
                <a:chExt cx="2664542" cy="742345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8D6752B8-5102-B208-46EA-ABF767C057F9}"/>
                    </a:ext>
                  </a:extLst>
                </p:cNvPr>
                <p:cNvSpPr/>
                <p:nvPr/>
              </p:nvSpPr>
              <p:spPr>
                <a:xfrm>
                  <a:off x="4654776" y="2311017"/>
                  <a:ext cx="2664542" cy="95853"/>
                </a:xfrm>
                <a:prstGeom prst="rect">
                  <a:avLst/>
                </a:prstGeom>
                <a:solidFill>
                  <a:srgbClr val="BA6F0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Aptos Narrow" panose="020B0004020202020204" pitchFamily="34" charset="0"/>
                  </a:endParaRP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C306EC58-B7C6-29DE-7564-D8B6CF0A6197}"/>
                    </a:ext>
                  </a:extLst>
                </p:cNvPr>
                <p:cNvSpPr/>
                <p:nvPr/>
              </p:nvSpPr>
              <p:spPr>
                <a:xfrm>
                  <a:off x="5565903" y="1977623"/>
                  <a:ext cx="842286" cy="742345"/>
                </a:xfrm>
                <a:prstGeom prst="ellipse">
                  <a:avLst/>
                </a:prstGeom>
                <a:solidFill>
                  <a:srgbClr val="BA6F0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dirty="0">
                    <a:latin typeface="Aptos Narrow" panose="020B0004020202020204" pitchFamily="34" charset="0"/>
                  </a:endParaRPr>
                </a:p>
              </p:txBody>
            </p:sp>
          </p:grp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3476B96-5CF6-2805-775F-8FAC828DE79A}"/>
                </a:ext>
              </a:extLst>
            </p:cNvPr>
            <p:cNvSpPr txBox="1"/>
            <p:nvPr/>
          </p:nvSpPr>
          <p:spPr>
            <a:xfrm>
              <a:off x="4844860" y="2721876"/>
              <a:ext cx="23933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ptos Narrow" panose="020B0004020202020204" pitchFamily="34" charset="0"/>
                </a:rPr>
                <a:t>Workplace Wellness</a:t>
              </a:r>
              <a:endParaRPr lang="en-IN" dirty="0">
                <a:solidFill>
                  <a:schemeClr val="bg1"/>
                </a:solidFill>
                <a:latin typeface="Aptos Narrow" panose="020B0004020202020204" pitchFamily="34" charset="0"/>
              </a:endParaRP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B83A259-EF8C-F652-2265-AC6BDB4D5782}"/>
                </a:ext>
              </a:extLst>
            </p:cNvPr>
            <p:cNvSpPr/>
            <p:nvPr/>
          </p:nvSpPr>
          <p:spPr>
            <a:xfrm>
              <a:off x="4783085" y="3076366"/>
              <a:ext cx="2407920" cy="2867233"/>
            </a:xfrm>
            <a:prstGeom prst="roundRect">
              <a:avLst/>
            </a:prstGeom>
            <a:solidFill>
              <a:srgbClr val="BA6F0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latin typeface="Aptos Narrow" panose="020B0004020202020204" pitchFamily="34" charset="0"/>
              </a:endParaRPr>
            </a:p>
          </p:txBody>
        </p:sp>
        <p:pic>
          <p:nvPicPr>
            <p:cNvPr id="58" name="Graphic 57" descr="Care with solid fill">
              <a:extLst>
                <a:ext uri="{FF2B5EF4-FFF2-40B4-BE49-F238E27FC236}">
                  <a16:creationId xmlns:a16="http://schemas.microsoft.com/office/drawing/2014/main" id="{32E3301A-374F-3854-D7E5-CFF8028A7DF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644918" y="1927398"/>
              <a:ext cx="684252" cy="684252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334C286-A1CE-E1B9-5464-AC91BA6A04DA}"/>
              </a:ext>
            </a:extLst>
          </p:cNvPr>
          <p:cNvGrpSpPr/>
          <p:nvPr/>
        </p:nvGrpSpPr>
        <p:grpSpPr>
          <a:xfrm>
            <a:off x="8167238" y="1006509"/>
            <a:ext cx="2669919" cy="4560857"/>
            <a:chOff x="8143968" y="1495434"/>
            <a:chExt cx="2669919" cy="4063183"/>
          </a:xfrm>
        </p:grpSpPr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53D8F49F-ACCF-E5D6-ADCB-6AB334EE470E}"/>
                </a:ext>
              </a:extLst>
            </p:cNvPr>
            <p:cNvSpPr/>
            <p:nvPr/>
          </p:nvSpPr>
          <p:spPr>
            <a:xfrm>
              <a:off x="8143968" y="1495434"/>
              <a:ext cx="2664542" cy="659628"/>
            </a:xfrm>
            <a:prstGeom prst="triangle">
              <a:avLst/>
            </a:prstGeom>
            <a:solidFill>
              <a:srgbClr val="E0532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latin typeface="Aptos Narrow" panose="020B00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D02770A-EAD0-FCC2-404F-3E39392B913E}"/>
                </a:ext>
              </a:extLst>
            </p:cNvPr>
            <p:cNvSpPr/>
            <p:nvPr/>
          </p:nvSpPr>
          <p:spPr>
            <a:xfrm>
              <a:off x="8149345" y="2205817"/>
              <a:ext cx="2664542" cy="3352800"/>
            </a:xfrm>
            <a:prstGeom prst="rect">
              <a:avLst/>
            </a:prstGeom>
            <a:solidFill>
              <a:srgbClr val="E0532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Aptos Narrow" panose="020B0004020202020204" pitchFamily="34" charset="0"/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87039B7-6E2E-5461-DD40-CA990DBE98EF}"/>
                </a:ext>
              </a:extLst>
            </p:cNvPr>
            <p:cNvGrpSpPr/>
            <p:nvPr/>
          </p:nvGrpSpPr>
          <p:grpSpPr>
            <a:xfrm>
              <a:off x="8145991" y="1832258"/>
              <a:ext cx="2664542" cy="771054"/>
              <a:chOff x="8149344" y="1924744"/>
              <a:chExt cx="2664542" cy="771054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D3FA747-7CEA-E7E6-A7BC-18CCF098A754}"/>
                  </a:ext>
                </a:extLst>
              </p:cNvPr>
              <p:cNvSpPr/>
              <p:nvPr/>
            </p:nvSpPr>
            <p:spPr>
              <a:xfrm>
                <a:off x="8149344" y="2311017"/>
                <a:ext cx="2664542" cy="95853"/>
              </a:xfrm>
              <a:prstGeom prst="rect">
                <a:avLst/>
              </a:prstGeom>
              <a:solidFill>
                <a:srgbClr val="AA3D1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atin typeface="Aptos Narrow" panose="020B0004020202020204" pitchFamily="34" charset="0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DF032D75-CF54-BBBF-6B5D-C218D0B870B5}"/>
                  </a:ext>
                </a:extLst>
              </p:cNvPr>
              <p:cNvSpPr/>
              <p:nvPr/>
            </p:nvSpPr>
            <p:spPr>
              <a:xfrm>
                <a:off x="9065363" y="1924744"/>
                <a:ext cx="842286" cy="771054"/>
              </a:xfrm>
              <a:prstGeom prst="ellipse">
                <a:avLst/>
              </a:prstGeom>
              <a:solidFill>
                <a:srgbClr val="AA3D1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atin typeface="Aptos Narrow" panose="020B0004020202020204" pitchFamily="34" charset="0"/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254B830-670A-4F2A-F1D8-AB5B65A8937E}"/>
              </a:ext>
            </a:extLst>
          </p:cNvPr>
          <p:cNvGrpSpPr/>
          <p:nvPr/>
        </p:nvGrpSpPr>
        <p:grpSpPr>
          <a:xfrm>
            <a:off x="1183477" y="1016358"/>
            <a:ext cx="2669917" cy="4551002"/>
            <a:chOff x="1160207" y="1504284"/>
            <a:chExt cx="2669917" cy="405433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6FD72DB-E736-8DEA-C37A-61061288CBC6}"/>
                </a:ext>
              </a:extLst>
            </p:cNvPr>
            <p:cNvSpPr/>
            <p:nvPr/>
          </p:nvSpPr>
          <p:spPr>
            <a:xfrm>
              <a:off x="1160207" y="2205817"/>
              <a:ext cx="2664542" cy="3352800"/>
            </a:xfrm>
            <a:prstGeom prst="rect">
              <a:avLst/>
            </a:prstGeom>
            <a:solidFill>
              <a:srgbClr val="1DA2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latin typeface="Aptos Narrow" panose="020B0004020202020204" pitchFamily="34" charset="0"/>
              </a:endParaRPr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81753D3-79C6-AE6F-7912-6DC6F228FA05}"/>
                </a:ext>
              </a:extLst>
            </p:cNvPr>
            <p:cNvSpPr/>
            <p:nvPr/>
          </p:nvSpPr>
          <p:spPr>
            <a:xfrm>
              <a:off x="1165582" y="1504284"/>
              <a:ext cx="2664542" cy="659628"/>
            </a:xfrm>
            <a:prstGeom prst="triangle">
              <a:avLst/>
            </a:prstGeom>
            <a:solidFill>
              <a:srgbClr val="1DA2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latin typeface="Aptos Narrow" panose="020B0004020202020204" pitchFamily="34" charset="0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9D3AAF4-C9F9-0E00-6671-52146F5F3D5A}"/>
                </a:ext>
              </a:extLst>
            </p:cNvPr>
            <p:cNvGrpSpPr/>
            <p:nvPr/>
          </p:nvGrpSpPr>
          <p:grpSpPr>
            <a:xfrm>
              <a:off x="1160207" y="1878256"/>
              <a:ext cx="2664542" cy="732032"/>
              <a:chOff x="1160207" y="1878256"/>
              <a:chExt cx="2664542" cy="732032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57C8D19-8BB6-4CD3-FBF6-DD5F1C84040F}"/>
                  </a:ext>
                </a:extLst>
              </p:cNvPr>
              <p:cNvSpPr/>
              <p:nvPr/>
            </p:nvSpPr>
            <p:spPr>
              <a:xfrm>
                <a:off x="1160207" y="2218533"/>
                <a:ext cx="2664542" cy="95853"/>
              </a:xfrm>
              <a:prstGeom prst="rect">
                <a:avLst/>
              </a:prstGeom>
              <a:solidFill>
                <a:srgbClr val="17786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atin typeface="Aptos Narrow" panose="020B0004020202020204" pitchFamily="34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19A3EE98-F70F-3221-C1C0-C1C7CBF0220B}"/>
                  </a:ext>
                </a:extLst>
              </p:cNvPr>
              <p:cNvSpPr/>
              <p:nvPr/>
            </p:nvSpPr>
            <p:spPr>
              <a:xfrm>
                <a:off x="2071334" y="1878256"/>
                <a:ext cx="842286" cy="732032"/>
              </a:xfrm>
              <a:prstGeom prst="ellipse">
                <a:avLst/>
              </a:prstGeom>
              <a:solidFill>
                <a:srgbClr val="17786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</p:grp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0E2E795-808B-C966-D4A4-91FBF8C914C6}"/>
              </a:ext>
            </a:extLst>
          </p:cNvPr>
          <p:cNvSpPr/>
          <p:nvPr/>
        </p:nvSpPr>
        <p:spPr>
          <a:xfrm>
            <a:off x="44493" y="136650"/>
            <a:ext cx="8544560" cy="638199"/>
          </a:xfrm>
          <a:prstGeom prst="round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563396-144C-9297-6EA4-A1A8C07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E1EE0CE-A14B-4596-B9C5-A0F5426CDE8E}" type="slidenum">
              <a:rPr lang="en-IN" smtClean="0"/>
              <a:pPr>
                <a:defRPr/>
              </a:pPr>
              <a:t>3</a:t>
            </a:fld>
            <a:endParaRPr lang="en-IN" altLang="en-US" dirty="0">
              <a:latin typeface="Aptos Narrow" panose="020B0004020202020204" pitchFamily="34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B43B8C-F62B-5219-0DE7-F707FD28D718}"/>
              </a:ext>
            </a:extLst>
          </p:cNvPr>
          <p:cNvSpPr txBox="1">
            <a:spLocks/>
          </p:cNvSpPr>
          <p:nvPr/>
        </p:nvSpPr>
        <p:spPr>
          <a:xfrm>
            <a:off x="166687" y="159368"/>
            <a:ext cx="7842972" cy="638199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002060"/>
                </a:solidFill>
                <a:latin typeface="Aptos Narrow" panose="020B0004020202020204" pitchFamily="34" charset="0"/>
              </a:rPr>
              <a:t>Overview of the 3 Strategic Workstreams</a:t>
            </a: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4F8AD6A8-D84A-122D-9E80-4C0D2F35CD3B}"/>
              </a:ext>
            </a:extLst>
          </p:cNvPr>
          <p:cNvSpPr txBox="1"/>
          <p:nvPr/>
        </p:nvSpPr>
        <p:spPr>
          <a:xfrm>
            <a:off x="11869261" y="6497027"/>
            <a:ext cx="40735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400" b="1" dirty="0">
                <a:solidFill>
                  <a:srgbClr val="231F2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1</a:t>
            </a:r>
            <a:endParaRPr sz="1400" b="1" dirty="0">
              <a:latin typeface="Aptos Narrow" panose="020B00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object 12">
            <a:extLst>
              <a:ext uri="{FF2B5EF4-FFF2-40B4-BE49-F238E27FC236}">
                <a16:creationId xmlns:a16="http://schemas.microsoft.com/office/drawing/2014/main" id="{33BD688F-7306-2D93-B405-025A87D5CCE1}"/>
              </a:ext>
            </a:extLst>
          </p:cNvPr>
          <p:cNvGrpSpPr/>
          <p:nvPr/>
        </p:nvGrpSpPr>
        <p:grpSpPr>
          <a:xfrm>
            <a:off x="0" y="6387953"/>
            <a:ext cx="12192000" cy="480695"/>
            <a:chOff x="0" y="6377443"/>
            <a:chExt cx="12192000" cy="480695"/>
          </a:xfrm>
        </p:grpSpPr>
        <p:sp>
          <p:nvSpPr>
            <p:cNvPr id="12" name="object 13">
              <a:extLst>
                <a:ext uri="{FF2B5EF4-FFF2-40B4-BE49-F238E27FC236}">
                  <a16:creationId xmlns:a16="http://schemas.microsoft.com/office/drawing/2014/main" id="{D6885486-D5A7-6B82-0302-93CF87094C2E}"/>
                </a:ext>
              </a:extLst>
            </p:cNvPr>
            <p:cNvSpPr/>
            <p:nvPr/>
          </p:nvSpPr>
          <p:spPr>
            <a:xfrm>
              <a:off x="0" y="6419849"/>
              <a:ext cx="12192000" cy="438150"/>
            </a:xfrm>
            <a:custGeom>
              <a:avLst/>
              <a:gdLst/>
              <a:ahLst/>
              <a:cxnLst/>
              <a:rect l="l" t="t" r="r" b="b"/>
              <a:pathLst>
                <a:path w="12192000" h="438150">
                  <a:moveTo>
                    <a:pt x="12191695" y="0"/>
                  </a:moveTo>
                  <a:lnTo>
                    <a:pt x="0" y="0"/>
                  </a:lnTo>
                  <a:lnTo>
                    <a:pt x="0" y="438150"/>
                  </a:lnTo>
                  <a:lnTo>
                    <a:pt x="12191695" y="438150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8CC5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4">
              <a:extLst>
                <a:ext uri="{FF2B5EF4-FFF2-40B4-BE49-F238E27FC236}">
                  <a16:creationId xmlns:a16="http://schemas.microsoft.com/office/drawing/2014/main" id="{CABD7D0A-F10A-AE0B-B371-D90F3AE28F43}"/>
                </a:ext>
              </a:extLst>
            </p:cNvPr>
            <p:cNvSpPr/>
            <p:nvPr/>
          </p:nvSpPr>
          <p:spPr>
            <a:xfrm>
              <a:off x="0" y="6377443"/>
              <a:ext cx="4678045" cy="142240"/>
            </a:xfrm>
            <a:custGeom>
              <a:avLst/>
              <a:gdLst/>
              <a:ahLst/>
              <a:cxnLst/>
              <a:rect l="l" t="t" r="r" b="b"/>
              <a:pathLst>
                <a:path w="4678045" h="142240">
                  <a:moveTo>
                    <a:pt x="0" y="0"/>
                  </a:moveTo>
                  <a:lnTo>
                    <a:pt x="0" y="141897"/>
                  </a:lnTo>
                  <a:lnTo>
                    <a:pt x="4677613" y="41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D7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C83BAF3-8BEC-64DF-97CC-AB2AD40004EF}"/>
              </a:ext>
            </a:extLst>
          </p:cNvPr>
          <p:cNvSpPr txBox="1"/>
          <p:nvPr/>
        </p:nvSpPr>
        <p:spPr>
          <a:xfrm>
            <a:off x="5769205" y="6469814"/>
            <a:ext cx="37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5" name="object 45">
            <a:extLst>
              <a:ext uri="{FF2B5EF4-FFF2-40B4-BE49-F238E27FC236}">
                <a16:creationId xmlns:a16="http://schemas.microsoft.com/office/drawing/2014/main" id="{A2E9C4C0-38EA-03ED-9C0E-088E09674680}"/>
              </a:ext>
            </a:extLst>
          </p:cNvPr>
          <p:cNvSpPr txBox="1"/>
          <p:nvPr/>
        </p:nvSpPr>
        <p:spPr>
          <a:xfrm>
            <a:off x="7237437" y="6534968"/>
            <a:ext cx="4383799" cy="200696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Transforming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lang="en-US"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Public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Health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Systems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for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a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Healthier</a:t>
            </a:r>
            <a:r>
              <a:rPr sz="1300" spc="75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India</a:t>
            </a:r>
            <a:endParaRPr sz="1300" dirty="0">
              <a:latin typeface="Aptos Narrow" panose="020B0004020202020204" pitchFamily="34" charset="0"/>
              <a:cs typeface="Roboto"/>
            </a:endParaRPr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9476FED2-1729-8CFB-28DB-BEFE2DD0C011}"/>
              </a:ext>
            </a:extLst>
          </p:cNvPr>
          <p:cNvSpPr txBox="1"/>
          <p:nvPr/>
        </p:nvSpPr>
        <p:spPr>
          <a:xfrm>
            <a:off x="576630" y="6526212"/>
            <a:ext cx="187642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Centre</a:t>
            </a:r>
            <a:r>
              <a:rPr sz="1300" b="1" spc="3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b="1" spc="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777F07-BAE1-78CC-896D-56AB1F0F3391}"/>
              </a:ext>
            </a:extLst>
          </p:cNvPr>
          <p:cNvSpPr txBox="1"/>
          <p:nvPr/>
        </p:nvSpPr>
        <p:spPr>
          <a:xfrm>
            <a:off x="1257663" y="2119278"/>
            <a:ext cx="25903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 Narrow" panose="020B0004020202020204" pitchFamily="34" charset="0"/>
              </a:rPr>
              <a:t>Health System Strengthening </a:t>
            </a:r>
            <a:endParaRPr lang="en-IN" dirty="0">
              <a:solidFill>
                <a:schemeClr val="bg1"/>
              </a:solidFill>
              <a:latin typeface="Aptos Narrow" panose="020B00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1CE684-4AD7-6F49-1993-A72B68E6D39F}"/>
              </a:ext>
            </a:extLst>
          </p:cNvPr>
          <p:cNvSpPr txBox="1"/>
          <p:nvPr/>
        </p:nvSpPr>
        <p:spPr>
          <a:xfrm>
            <a:off x="8442284" y="2151732"/>
            <a:ext cx="21144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 Narrow" panose="020B0004020202020204" pitchFamily="34" charset="0"/>
              </a:rPr>
              <a:t>Innovation in Care</a:t>
            </a:r>
            <a:endParaRPr lang="en-IN" dirty="0">
              <a:solidFill>
                <a:schemeClr val="bg1"/>
              </a:solidFill>
              <a:latin typeface="Aptos Narrow" panose="020B0004020202020204" pitchFamily="34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13738D1-18B7-7D05-1B17-DAD346FF7373}"/>
              </a:ext>
            </a:extLst>
          </p:cNvPr>
          <p:cNvSpPr/>
          <p:nvPr/>
        </p:nvSpPr>
        <p:spPr>
          <a:xfrm>
            <a:off x="1311787" y="2712190"/>
            <a:ext cx="2407920" cy="2749132"/>
          </a:xfrm>
          <a:prstGeom prst="roundRect">
            <a:avLst/>
          </a:prstGeom>
          <a:solidFill>
            <a:srgbClr val="1778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Aptos Narrow" panose="020B0004020202020204" pitchFamily="34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4E35DE8-26A8-A2BD-E422-6C202E6B7992}"/>
              </a:ext>
            </a:extLst>
          </p:cNvPr>
          <p:cNvSpPr/>
          <p:nvPr/>
        </p:nvSpPr>
        <p:spPr>
          <a:xfrm>
            <a:off x="8298758" y="2521065"/>
            <a:ext cx="2533021" cy="2935364"/>
          </a:xfrm>
          <a:prstGeom prst="roundRect">
            <a:avLst/>
          </a:prstGeom>
          <a:solidFill>
            <a:srgbClr val="AA3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Aptos Narrow" panose="020B00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7CD86AA-F420-09CA-ECAE-4D64ACAD68BA}"/>
              </a:ext>
            </a:extLst>
          </p:cNvPr>
          <p:cNvSpPr txBox="1"/>
          <p:nvPr/>
        </p:nvSpPr>
        <p:spPr>
          <a:xfrm>
            <a:off x="1434216" y="2761257"/>
            <a:ext cx="215001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Implement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model health facilities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(Maternity Wards, PHCs) – Capstone Projects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Launch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integrated health programs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in rural and tribal regions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Partner with states for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school-based health and nutrition programs</a:t>
            </a:r>
            <a:endParaRPr lang="en-US" altLang="en-US" sz="11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Pilot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One Health interventions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(AMR, heat action plans) in select areas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Channel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CSR funds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to support infrastructure in public facilities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bg1"/>
              </a:solidFill>
              <a:latin typeface="Aptos Narrow" panose="020B00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182D53-654E-4CE3-A61F-540FF914AEC7}"/>
              </a:ext>
            </a:extLst>
          </p:cNvPr>
          <p:cNvSpPr txBox="1"/>
          <p:nvPr/>
        </p:nvSpPr>
        <p:spPr>
          <a:xfrm>
            <a:off x="4933829" y="2777141"/>
            <a:ext cx="2081731" cy="2793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Roll out the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Workplace Wellness Index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across member companies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Expand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TB-Free Workplace campaign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with MoHFW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Conduct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NCD and mental health screenings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for industrial workers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Organize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blood donation drives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for thalassemia and public blood banks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Train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workplace health champions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to lead local initiatives</a:t>
            </a:r>
          </a:p>
          <a:p>
            <a:pPr marL="703262" lvl="1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chemeClr val="bg1"/>
              </a:solidFill>
              <a:latin typeface="Aptos Narrow" panose="020B00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CB335D5-8143-9621-C231-96E554ACC938}"/>
              </a:ext>
            </a:extLst>
          </p:cNvPr>
          <p:cNvSpPr txBox="1"/>
          <p:nvPr/>
        </p:nvSpPr>
        <p:spPr>
          <a:xfrm>
            <a:off x="8298759" y="2560108"/>
            <a:ext cx="240792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Promote and document </a:t>
            </a:r>
            <a:r>
              <a: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low-cost innovations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 for scale-up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Create a platform (Innovation Hub) to mentor and support select Public Health innovation with promising impact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Build a national level platform for recognition of Public Health Innovations as Public Health Outliers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</a:rPr>
              <a:t>Organize workshops and meetings for PH innovators to build their learning on commercialized expansion and integration in public projects</a:t>
            </a:r>
          </a:p>
        </p:txBody>
      </p:sp>
      <p:pic>
        <p:nvPicPr>
          <p:cNvPr id="56" name="Graphic 55" descr="Users with solid fill">
            <a:extLst>
              <a:ext uri="{FF2B5EF4-FFF2-40B4-BE49-F238E27FC236}">
                <a16:creationId xmlns:a16="http://schemas.microsoft.com/office/drawing/2014/main" id="{48D8B6AC-E704-76B1-44BF-6000FCC873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4561" y="1465515"/>
            <a:ext cx="762373" cy="762373"/>
          </a:xfrm>
          <a:prstGeom prst="rect">
            <a:avLst/>
          </a:prstGeom>
        </p:spPr>
      </p:pic>
      <p:pic>
        <p:nvPicPr>
          <p:cNvPr id="60" name="Graphic 59" descr="Remote work with solid fill">
            <a:extLst>
              <a:ext uri="{FF2B5EF4-FFF2-40B4-BE49-F238E27FC236}">
                <a16:creationId xmlns:a16="http://schemas.microsoft.com/office/drawing/2014/main" id="{D0BE2FFB-C617-EBFE-05AE-F648856FB0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61850" y="1459456"/>
            <a:ext cx="689145" cy="689145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6C937340-547B-221C-A652-6535CA17F810}"/>
              </a:ext>
            </a:extLst>
          </p:cNvPr>
          <p:cNvSpPr txBox="1"/>
          <p:nvPr/>
        </p:nvSpPr>
        <p:spPr>
          <a:xfrm>
            <a:off x="1638511" y="5690638"/>
            <a:ext cx="86384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ptos Narrow" panose="020B0004020202020204" pitchFamily="34" charset="0"/>
              </a:rPr>
              <a:t>Cross-cutting</a:t>
            </a:r>
            <a:r>
              <a:rPr lang="en-US" b="1">
                <a:latin typeface="Aptos Narrow" panose="020B0004020202020204" pitchFamily="34" charset="0"/>
              </a:rPr>
              <a:t>: Impact </a:t>
            </a:r>
            <a:r>
              <a:rPr lang="en-US" b="1" dirty="0">
                <a:latin typeface="Aptos Narrow" panose="020B0004020202020204" pitchFamily="34" charset="0"/>
              </a:rPr>
              <a:t>Assessment and Monitoring &amp; Evaluation integrated across all pillars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142B843-1E20-3698-7734-25392CF963EF}"/>
              </a:ext>
            </a:extLst>
          </p:cNvPr>
          <p:cNvCxnSpPr>
            <a:cxnSpLocks/>
          </p:cNvCxnSpPr>
          <p:nvPr/>
        </p:nvCxnSpPr>
        <p:spPr>
          <a:xfrm>
            <a:off x="10509199" y="5887056"/>
            <a:ext cx="6451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F3AE36C-D88E-69D6-613A-EFAC565D608C}"/>
              </a:ext>
            </a:extLst>
          </p:cNvPr>
          <p:cNvCxnSpPr>
            <a:cxnSpLocks/>
          </p:cNvCxnSpPr>
          <p:nvPr/>
        </p:nvCxnSpPr>
        <p:spPr>
          <a:xfrm flipH="1">
            <a:off x="750227" y="5887056"/>
            <a:ext cx="761549" cy="37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0" name="object 31">
            <a:extLst>
              <a:ext uri="{FF2B5EF4-FFF2-40B4-BE49-F238E27FC236}">
                <a16:creationId xmlns:a16="http://schemas.microsoft.com/office/drawing/2014/main" id="{91306B6D-72B2-ACFA-A833-C0956DD621A2}"/>
              </a:ext>
            </a:extLst>
          </p:cNvPr>
          <p:cNvSpPr/>
          <p:nvPr/>
        </p:nvSpPr>
        <p:spPr>
          <a:xfrm>
            <a:off x="11261725" y="409145"/>
            <a:ext cx="524510" cy="325755"/>
          </a:xfrm>
          <a:custGeom>
            <a:avLst/>
            <a:gdLst/>
            <a:ahLst/>
            <a:cxnLst/>
            <a:rect l="l" t="t" r="r" b="b"/>
            <a:pathLst>
              <a:path w="524509" h="325755">
                <a:moveTo>
                  <a:pt x="485063" y="0"/>
                </a:moveTo>
                <a:lnTo>
                  <a:pt x="38925" y="0"/>
                </a:lnTo>
                <a:lnTo>
                  <a:pt x="23772" y="3086"/>
                </a:lnTo>
                <a:lnTo>
                  <a:pt x="11399" y="11490"/>
                </a:lnTo>
                <a:lnTo>
                  <a:pt x="3178" y="23749"/>
                </a:lnTo>
                <a:lnTo>
                  <a:pt x="3053" y="23952"/>
                </a:lnTo>
                <a:lnTo>
                  <a:pt x="0" y="39115"/>
                </a:lnTo>
                <a:lnTo>
                  <a:pt x="0" y="286359"/>
                </a:lnTo>
                <a:lnTo>
                  <a:pt x="23772" y="322187"/>
                </a:lnTo>
                <a:lnTo>
                  <a:pt x="38925" y="325272"/>
                </a:lnTo>
                <a:lnTo>
                  <a:pt x="485063" y="325272"/>
                </a:lnTo>
                <a:lnTo>
                  <a:pt x="500251" y="322187"/>
                </a:lnTo>
                <a:lnTo>
                  <a:pt x="512689" y="313802"/>
                </a:lnTo>
                <a:lnTo>
                  <a:pt x="36055" y="313601"/>
                </a:lnTo>
                <a:lnTo>
                  <a:pt x="33388" y="313194"/>
                </a:lnTo>
                <a:lnTo>
                  <a:pt x="12004" y="291884"/>
                </a:lnTo>
                <a:lnTo>
                  <a:pt x="11887" y="291477"/>
                </a:lnTo>
                <a:lnTo>
                  <a:pt x="11480" y="289026"/>
                </a:lnTo>
                <a:lnTo>
                  <a:pt x="11480" y="36245"/>
                </a:lnTo>
                <a:lnTo>
                  <a:pt x="12003" y="33794"/>
                </a:lnTo>
                <a:lnTo>
                  <a:pt x="12090" y="33388"/>
                </a:lnTo>
                <a:lnTo>
                  <a:pt x="12712" y="31127"/>
                </a:lnTo>
                <a:lnTo>
                  <a:pt x="13525" y="28460"/>
                </a:lnTo>
                <a:lnTo>
                  <a:pt x="14661" y="26212"/>
                </a:lnTo>
                <a:lnTo>
                  <a:pt x="14757" y="26022"/>
                </a:lnTo>
                <a:lnTo>
                  <a:pt x="39166" y="11490"/>
                </a:lnTo>
                <a:lnTo>
                  <a:pt x="512689" y="11490"/>
                </a:lnTo>
                <a:lnTo>
                  <a:pt x="500251" y="3086"/>
                </a:lnTo>
                <a:lnTo>
                  <a:pt x="485063" y="0"/>
                </a:lnTo>
                <a:close/>
              </a:path>
              <a:path w="524509" h="325755">
                <a:moveTo>
                  <a:pt x="512689" y="11490"/>
                </a:moveTo>
                <a:lnTo>
                  <a:pt x="61749" y="11490"/>
                </a:lnTo>
                <a:lnTo>
                  <a:pt x="487934" y="11671"/>
                </a:lnTo>
                <a:lnTo>
                  <a:pt x="490588" y="12077"/>
                </a:lnTo>
                <a:lnTo>
                  <a:pt x="512521" y="36245"/>
                </a:lnTo>
                <a:lnTo>
                  <a:pt x="512521" y="289026"/>
                </a:lnTo>
                <a:lnTo>
                  <a:pt x="484693" y="313802"/>
                </a:lnTo>
                <a:lnTo>
                  <a:pt x="512689" y="313802"/>
                </a:lnTo>
                <a:lnTo>
                  <a:pt x="521034" y="301510"/>
                </a:lnTo>
                <a:lnTo>
                  <a:pt x="521494" y="299466"/>
                </a:lnTo>
                <a:lnTo>
                  <a:pt x="524179" y="286359"/>
                </a:lnTo>
                <a:lnTo>
                  <a:pt x="524179" y="39116"/>
                </a:lnTo>
                <a:lnTo>
                  <a:pt x="521098" y="23952"/>
                </a:lnTo>
                <a:lnTo>
                  <a:pt x="512811" y="11671"/>
                </a:lnTo>
                <a:lnTo>
                  <a:pt x="512689" y="11490"/>
                </a:lnTo>
                <a:close/>
              </a:path>
              <a:path w="524509" h="325755">
                <a:moveTo>
                  <a:pt x="325081" y="242112"/>
                </a:moveTo>
                <a:lnTo>
                  <a:pt x="324902" y="252958"/>
                </a:lnTo>
                <a:lnTo>
                  <a:pt x="324878" y="254406"/>
                </a:lnTo>
                <a:lnTo>
                  <a:pt x="423595" y="255003"/>
                </a:lnTo>
                <a:lnTo>
                  <a:pt x="423595" y="243116"/>
                </a:lnTo>
                <a:lnTo>
                  <a:pt x="411505" y="243116"/>
                </a:lnTo>
                <a:lnTo>
                  <a:pt x="411677" y="242519"/>
                </a:lnTo>
                <a:lnTo>
                  <a:pt x="411740" y="242303"/>
                </a:lnTo>
                <a:lnTo>
                  <a:pt x="341261" y="242303"/>
                </a:lnTo>
                <a:lnTo>
                  <a:pt x="325081" y="242112"/>
                </a:lnTo>
                <a:close/>
              </a:path>
              <a:path w="524509" h="325755">
                <a:moveTo>
                  <a:pt x="265874" y="71488"/>
                </a:moveTo>
                <a:lnTo>
                  <a:pt x="265710" y="79057"/>
                </a:lnTo>
                <a:lnTo>
                  <a:pt x="265684" y="80289"/>
                </a:lnTo>
                <a:lnTo>
                  <a:pt x="277355" y="80899"/>
                </a:lnTo>
                <a:lnTo>
                  <a:pt x="232702" y="241490"/>
                </a:lnTo>
                <a:lnTo>
                  <a:pt x="216293" y="241490"/>
                </a:lnTo>
                <a:lnTo>
                  <a:pt x="216293" y="253784"/>
                </a:lnTo>
                <a:lnTo>
                  <a:pt x="315048" y="254190"/>
                </a:lnTo>
                <a:lnTo>
                  <a:pt x="315048" y="242519"/>
                </a:lnTo>
                <a:lnTo>
                  <a:pt x="302958" y="242519"/>
                </a:lnTo>
                <a:lnTo>
                  <a:pt x="349212" y="81737"/>
                </a:lnTo>
                <a:lnTo>
                  <a:pt x="349274" y="81521"/>
                </a:lnTo>
                <a:lnTo>
                  <a:pt x="349394" y="81102"/>
                </a:lnTo>
                <a:lnTo>
                  <a:pt x="349453" y="80899"/>
                </a:lnTo>
                <a:lnTo>
                  <a:pt x="364426" y="80899"/>
                </a:lnTo>
                <a:lnTo>
                  <a:pt x="364426" y="71894"/>
                </a:lnTo>
                <a:lnTo>
                  <a:pt x="265874" y="71488"/>
                </a:lnTo>
                <a:close/>
              </a:path>
              <a:path w="524509" h="325755">
                <a:moveTo>
                  <a:pt x="140944" y="70459"/>
                </a:moveTo>
                <a:lnTo>
                  <a:pt x="78244" y="98107"/>
                </a:lnTo>
                <a:lnTo>
                  <a:pt x="51003" y="197243"/>
                </a:lnTo>
                <a:lnTo>
                  <a:pt x="93002" y="252958"/>
                </a:lnTo>
                <a:lnTo>
                  <a:pt x="194614" y="253580"/>
                </a:lnTo>
                <a:lnTo>
                  <a:pt x="197720" y="241490"/>
                </a:lnTo>
                <a:lnTo>
                  <a:pt x="98945" y="241490"/>
                </a:lnTo>
                <a:lnTo>
                  <a:pt x="141541" y="79057"/>
                </a:lnTo>
                <a:lnTo>
                  <a:pt x="243646" y="79057"/>
                </a:lnTo>
                <a:lnTo>
                  <a:pt x="245710" y="72097"/>
                </a:lnTo>
                <a:lnTo>
                  <a:pt x="245770" y="71894"/>
                </a:lnTo>
                <a:lnTo>
                  <a:pt x="245891" y="71488"/>
                </a:lnTo>
                <a:lnTo>
                  <a:pt x="246011" y="71081"/>
                </a:lnTo>
                <a:lnTo>
                  <a:pt x="140944" y="70459"/>
                </a:lnTo>
                <a:close/>
              </a:path>
              <a:path w="524509" h="325755">
                <a:moveTo>
                  <a:pt x="374459" y="72097"/>
                </a:moveTo>
                <a:lnTo>
                  <a:pt x="374459" y="81102"/>
                </a:lnTo>
                <a:lnTo>
                  <a:pt x="385927" y="81521"/>
                </a:lnTo>
                <a:lnTo>
                  <a:pt x="341314" y="242112"/>
                </a:lnTo>
                <a:lnTo>
                  <a:pt x="341261" y="242303"/>
                </a:lnTo>
                <a:lnTo>
                  <a:pt x="411740" y="242303"/>
                </a:lnTo>
                <a:lnTo>
                  <a:pt x="458166" y="81737"/>
                </a:lnTo>
                <a:lnTo>
                  <a:pt x="458228" y="81521"/>
                </a:lnTo>
                <a:lnTo>
                  <a:pt x="472973" y="81521"/>
                </a:lnTo>
                <a:lnTo>
                  <a:pt x="472973" y="72707"/>
                </a:lnTo>
                <a:lnTo>
                  <a:pt x="374459" y="72097"/>
                </a:lnTo>
                <a:close/>
              </a:path>
              <a:path w="524509" h="325755">
                <a:moveTo>
                  <a:pt x="211404" y="188226"/>
                </a:moveTo>
                <a:lnTo>
                  <a:pt x="98945" y="241490"/>
                </a:lnTo>
                <a:lnTo>
                  <a:pt x="197720" y="241490"/>
                </a:lnTo>
                <a:lnTo>
                  <a:pt x="211404" y="188226"/>
                </a:lnTo>
                <a:close/>
              </a:path>
              <a:path w="524509" h="325755">
                <a:moveTo>
                  <a:pt x="243646" y="79057"/>
                </a:moveTo>
                <a:lnTo>
                  <a:pt x="141541" y="79057"/>
                </a:lnTo>
                <a:lnTo>
                  <a:pt x="225539" y="140106"/>
                </a:lnTo>
                <a:lnTo>
                  <a:pt x="243646" y="79057"/>
                </a:lnTo>
                <a:close/>
              </a:path>
              <a:path w="524509" h="325755">
                <a:moveTo>
                  <a:pt x="472973" y="81521"/>
                </a:moveTo>
                <a:lnTo>
                  <a:pt x="458228" y="81521"/>
                </a:lnTo>
                <a:lnTo>
                  <a:pt x="472973" y="81737"/>
                </a:lnTo>
                <a:lnTo>
                  <a:pt x="472973" y="81521"/>
                </a:lnTo>
                <a:close/>
              </a:path>
            </a:pathLst>
          </a:custGeom>
          <a:solidFill>
            <a:srgbClr val="262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DE8171A1-5071-D91D-5692-480335BFB82E}"/>
              </a:ext>
            </a:extLst>
          </p:cNvPr>
          <p:cNvSpPr/>
          <p:nvPr/>
        </p:nvSpPr>
        <p:spPr>
          <a:xfrm>
            <a:off x="44493" y="126002"/>
            <a:ext cx="8544560" cy="638199"/>
          </a:xfrm>
          <a:prstGeom prst="round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2" name="Slide Number Placeholder 2">
            <a:extLst>
              <a:ext uri="{FF2B5EF4-FFF2-40B4-BE49-F238E27FC236}">
                <a16:creationId xmlns:a16="http://schemas.microsoft.com/office/drawing/2014/main" id="{C5816C0F-7EFF-C56B-897D-75A3964ED432}"/>
              </a:ext>
            </a:extLst>
          </p:cNvPr>
          <p:cNvSpPr txBox="1">
            <a:spLocks/>
          </p:cNvSpPr>
          <p:nvPr/>
        </p:nvSpPr>
        <p:spPr>
          <a:xfrm>
            <a:off x="8610600" y="63457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 kern="0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E1EE0CE-A14B-4596-B9C5-A0F5426CDE8E}" type="slidenum">
              <a:rPr lang="en-IN" smtClean="0"/>
              <a:pPr>
                <a:defRPr/>
              </a:pPr>
              <a:t>3</a:t>
            </a:fld>
            <a:endParaRPr lang="en-IN" altLang="en-US" dirty="0">
              <a:latin typeface="Aptos Narrow" panose="020B0004020202020204" pitchFamily="34" charset="0"/>
            </a:endParaRP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id="{382A7E90-9BF9-E74A-E95B-C94955DD208E}"/>
              </a:ext>
            </a:extLst>
          </p:cNvPr>
          <p:cNvSpPr txBox="1">
            <a:spLocks/>
          </p:cNvSpPr>
          <p:nvPr/>
        </p:nvSpPr>
        <p:spPr>
          <a:xfrm>
            <a:off x="166687" y="148720"/>
            <a:ext cx="7842972" cy="638199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002060"/>
                </a:solidFill>
                <a:latin typeface="Aptos Narrow" panose="020B0004020202020204" pitchFamily="34" charset="0"/>
              </a:rPr>
              <a:t>Overview of the 3 Strategic Workstreams</a:t>
            </a:r>
          </a:p>
        </p:txBody>
      </p:sp>
      <p:sp>
        <p:nvSpPr>
          <p:cNvPr id="74" name="object 5">
            <a:extLst>
              <a:ext uri="{FF2B5EF4-FFF2-40B4-BE49-F238E27FC236}">
                <a16:creationId xmlns:a16="http://schemas.microsoft.com/office/drawing/2014/main" id="{36E9EEA5-C004-9A75-4CD9-7AE6FF906F3A}"/>
              </a:ext>
            </a:extLst>
          </p:cNvPr>
          <p:cNvSpPr txBox="1"/>
          <p:nvPr/>
        </p:nvSpPr>
        <p:spPr>
          <a:xfrm>
            <a:off x="11869261" y="6486379"/>
            <a:ext cx="40735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400" b="1" dirty="0">
                <a:solidFill>
                  <a:srgbClr val="231F2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1</a:t>
            </a:r>
            <a:endParaRPr sz="1400" b="1" dirty="0">
              <a:latin typeface="Aptos Narrow" panose="020B00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5" name="object 12">
            <a:extLst>
              <a:ext uri="{FF2B5EF4-FFF2-40B4-BE49-F238E27FC236}">
                <a16:creationId xmlns:a16="http://schemas.microsoft.com/office/drawing/2014/main" id="{9F5C4A3A-78DD-6385-B36A-FEBCF8F9CF3E}"/>
              </a:ext>
            </a:extLst>
          </p:cNvPr>
          <p:cNvGrpSpPr/>
          <p:nvPr/>
        </p:nvGrpSpPr>
        <p:grpSpPr>
          <a:xfrm>
            <a:off x="0" y="6377305"/>
            <a:ext cx="12192000" cy="480695"/>
            <a:chOff x="0" y="6377443"/>
            <a:chExt cx="12192000" cy="480695"/>
          </a:xfrm>
        </p:grpSpPr>
        <p:sp>
          <p:nvSpPr>
            <p:cNvPr id="76" name="object 13">
              <a:extLst>
                <a:ext uri="{FF2B5EF4-FFF2-40B4-BE49-F238E27FC236}">
                  <a16:creationId xmlns:a16="http://schemas.microsoft.com/office/drawing/2014/main" id="{A4E49CF7-34C6-9814-896F-5754B258DCB3}"/>
                </a:ext>
              </a:extLst>
            </p:cNvPr>
            <p:cNvSpPr/>
            <p:nvPr/>
          </p:nvSpPr>
          <p:spPr>
            <a:xfrm>
              <a:off x="0" y="6419849"/>
              <a:ext cx="12192000" cy="438150"/>
            </a:xfrm>
            <a:custGeom>
              <a:avLst/>
              <a:gdLst/>
              <a:ahLst/>
              <a:cxnLst/>
              <a:rect l="l" t="t" r="r" b="b"/>
              <a:pathLst>
                <a:path w="12192000" h="438150">
                  <a:moveTo>
                    <a:pt x="12191695" y="0"/>
                  </a:moveTo>
                  <a:lnTo>
                    <a:pt x="0" y="0"/>
                  </a:lnTo>
                  <a:lnTo>
                    <a:pt x="0" y="438150"/>
                  </a:lnTo>
                  <a:lnTo>
                    <a:pt x="12191695" y="438150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8CC5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14">
              <a:extLst>
                <a:ext uri="{FF2B5EF4-FFF2-40B4-BE49-F238E27FC236}">
                  <a16:creationId xmlns:a16="http://schemas.microsoft.com/office/drawing/2014/main" id="{2D3D6974-8305-8976-4DD2-2422FBA790E7}"/>
                </a:ext>
              </a:extLst>
            </p:cNvPr>
            <p:cNvSpPr/>
            <p:nvPr/>
          </p:nvSpPr>
          <p:spPr>
            <a:xfrm>
              <a:off x="0" y="6377443"/>
              <a:ext cx="4678045" cy="142240"/>
            </a:xfrm>
            <a:custGeom>
              <a:avLst/>
              <a:gdLst/>
              <a:ahLst/>
              <a:cxnLst/>
              <a:rect l="l" t="t" r="r" b="b"/>
              <a:pathLst>
                <a:path w="4678045" h="142240">
                  <a:moveTo>
                    <a:pt x="0" y="0"/>
                  </a:moveTo>
                  <a:lnTo>
                    <a:pt x="0" y="141897"/>
                  </a:lnTo>
                  <a:lnTo>
                    <a:pt x="4677613" y="41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D7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C205901A-D42A-DB75-5F9E-2C1534C9AD21}"/>
              </a:ext>
            </a:extLst>
          </p:cNvPr>
          <p:cNvSpPr txBox="1"/>
          <p:nvPr/>
        </p:nvSpPr>
        <p:spPr>
          <a:xfrm>
            <a:off x="5769205" y="6459166"/>
            <a:ext cx="37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9" name="object 45">
            <a:extLst>
              <a:ext uri="{FF2B5EF4-FFF2-40B4-BE49-F238E27FC236}">
                <a16:creationId xmlns:a16="http://schemas.microsoft.com/office/drawing/2014/main" id="{5BDB0654-2327-2BCD-4E42-78428166803C}"/>
              </a:ext>
            </a:extLst>
          </p:cNvPr>
          <p:cNvSpPr txBox="1"/>
          <p:nvPr/>
        </p:nvSpPr>
        <p:spPr>
          <a:xfrm>
            <a:off x="7237437" y="6524320"/>
            <a:ext cx="4383799" cy="200696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Transforming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lang="en-US"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Public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Health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Systems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for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a</a:t>
            </a:r>
            <a:r>
              <a:rPr sz="1300" spc="7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Healthier</a:t>
            </a:r>
            <a:r>
              <a:rPr sz="1300" spc="75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ptos Narrow" panose="020B0004020202020204" pitchFamily="34" charset="0"/>
                <a:cs typeface="Roboto"/>
              </a:rPr>
              <a:t>India</a:t>
            </a:r>
            <a:endParaRPr sz="1300" dirty="0">
              <a:latin typeface="Aptos Narrow" panose="020B0004020202020204" pitchFamily="34" charset="0"/>
              <a:cs typeface="Roboto"/>
            </a:endParaRPr>
          </a:p>
        </p:txBody>
      </p:sp>
      <p:sp>
        <p:nvSpPr>
          <p:cNvPr id="80" name="object 13">
            <a:extLst>
              <a:ext uri="{FF2B5EF4-FFF2-40B4-BE49-F238E27FC236}">
                <a16:creationId xmlns:a16="http://schemas.microsoft.com/office/drawing/2014/main" id="{89528FCA-189E-DFA0-22D4-3E30D01A8BE1}"/>
              </a:ext>
            </a:extLst>
          </p:cNvPr>
          <p:cNvSpPr txBox="1"/>
          <p:nvPr/>
        </p:nvSpPr>
        <p:spPr>
          <a:xfrm>
            <a:off x="576630" y="6515564"/>
            <a:ext cx="187642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Centre</a:t>
            </a:r>
            <a:r>
              <a:rPr sz="1300" b="1" spc="3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1300" b="1" spc="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Roboto"/>
                <a:cs typeface="Roboto"/>
              </a:rPr>
              <a:t>Health</a:t>
            </a:r>
            <a:endParaRPr sz="1300" dirty="0">
              <a:latin typeface="Roboto"/>
              <a:cs typeface="Roboto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A5E07AE-358B-1926-2EEE-C43178E87A5D}"/>
              </a:ext>
            </a:extLst>
          </p:cNvPr>
          <p:cNvGrpSpPr/>
          <p:nvPr/>
        </p:nvGrpSpPr>
        <p:grpSpPr>
          <a:xfrm>
            <a:off x="435430" y="995861"/>
            <a:ext cx="11185806" cy="5330460"/>
            <a:chOff x="435430" y="995861"/>
            <a:chExt cx="11185806" cy="5330460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B5FEBD06-428A-F107-407F-0787A4FBE0B7}"/>
                </a:ext>
              </a:extLst>
            </p:cNvPr>
            <p:cNvSpPr/>
            <p:nvPr/>
          </p:nvSpPr>
          <p:spPr>
            <a:xfrm>
              <a:off x="435430" y="5673859"/>
              <a:ext cx="11185806" cy="470598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Aptos Narrow" panose="020B00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8E4C190-2F18-86F0-ABB3-DA89D0CB6B61}"/>
                </a:ext>
              </a:extLst>
            </p:cNvPr>
            <p:cNvGrpSpPr/>
            <p:nvPr/>
          </p:nvGrpSpPr>
          <p:grpSpPr>
            <a:xfrm>
              <a:off x="4678045" y="1054938"/>
              <a:ext cx="2664543" cy="4501774"/>
              <a:chOff x="4654775" y="1547863"/>
              <a:chExt cx="2664543" cy="4501774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15930A96-A571-BE15-0E2C-C7D7A6670EC4}"/>
                  </a:ext>
                </a:extLst>
              </p:cNvPr>
              <p:cNvSpPr/>
              <p:nvPr/>
            </p:nvSpPr>
            <p:spPr>
              <a:xfrm>
                <a:off x="4654775" y="1547863"/>
                <a:ext cx="2664542" cy="659628"/>
              </a:xfrm>
              <a:prstGeom prst="triangle">
                <a:avLst/>
              </a:prstGeom>
              <a:solidFill>
                <a:srgbClr val="F693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78AD3A7-38D2-5524-F146-4FA94868170A}"/>
                  </a:ext>
                </a:extLst>
              </p:cNvPr>
              <p:cNvGrpSpPr/>
              <p:nvPr/>
            </p:nvGrpSpPr>
            <p:grpSpPr>
              <a:xfrm>
                <a:off x="4654776" y="1895128"/>
                <a:ext cx="2664542" cy="4154509"/>
                <a:chOff x="4654776" y="1885139"/>
                <a:chExt cx="2664542" cy="3669409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4A26DC4A-83A9-6A7D-0794-D60789F5E71E}"/>
                    </a:ext>
                  </a:extLst>
                </p:cNvPr>
                <p:cNvSpPr/>
                <p:nvPr/>
              </p:nvSpPr>
              <p:spPr>
                <a:xfrm>
                  <a:off x="4654776" y="2201748"/>
                  <a:ext cx="2664542" cy="3352800"/>
                </a:xfrm>
                <a:prstGeom prst="rect">
                  <a:avLst/>
                </a:prstGeom>
                <a:solidFill>
                  <a:srgbClr val="F693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Aptos Narrow" panose="020B0004020202020204" pitchFamily="34" charset="0"/>
                  </a:endParaRPr>
                </a:p>
              </p:txBody>
            </p: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54763B15-3057-CBDA-FDEB-078E39F61739}"/>
                    </a:ext>
                  </a:extLst>
                </p:cNvPr>
                <p:cNvGrpSpPr/>
                <p:nvPr/>
              </p:nvGrpSpPr>
              <p:grpSpPr>
                <a:xfrm>
                  <a:off x="4654776" y="1885139"/>
                  <a:ext cx="2664542" cy="742345"/>
                  <a:chOff x="4654776" y="1977623"/>
                  <a:chExt cx="2664542" cy="742345"/>
                </a:xfrm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3A889D62-5C52-8059-7DD7-54020DFD839B}"/>
                      </a:ext>
                    </a:extLst>
                  </p:cNvPr>
                  <p:cNvSpPr/>
                  <p:nvPr/>
                </p:nvSpPr>
                <p:spPr>
                  <a:xfrm>
                    <a:off x="4654776" y="2311017"/>
                    <a:ext cx="2664542" cy="95853"/>
                  </a:xfrm>
                  <a:prstGeom prst="rect">
                    <a:avLst/>
                  </a:prstGeom>
                  <a:solidFill>
                    <a:srgbClr val="BA6F0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Aptos Narrow" panose="020B0004020202020204" pitchFamily="34" charset="0"/>
                    </a:endParaRPr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7D903B4C-199E-A6B4-F63E-C25B5EFC91DA}"/>
                      </a:ext>
                    </a:extLst>
                  </p:cNvPr>
                  <p:cNvSpPr/>
                  <p:nvPr/>
                </p:nvSpPr>
                <p:spPr>
                  <a:xfrm>
                    <a:off x="5565903" y="1977623"/>
                    <a:ext cx="842286" cy="742345"/>
                  </a:xfrm>
                  <a:prstGeom prst="ellipse">
                    <a:avLst/>
                  </a:prstGeom>
                  <a:solidFill>
                    <a:srgbClr val="BA6F0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 dirty="0">
                      <a:latin typeface="Aptos Narrow" panose="020B0004020202020204" pitchFamily="34" charset="0"/>
                    </a:endParaRPr>
                  </a:p>
                </p:txBody>
              </p:sp>
            </p:grp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A08541-BB18-3E6A-7B49-853A96E8CF22}"/>
                  </a:ext>
                </a:extLst>
              </p:cNvPr>
              <p:cNvSpPr txBox="1"/>
              <p:nvPr/>
            </p:nvSpPr>
            <p:spPr>
              <a:xfrm>
                <a:off x="4844860" y="2721876"/>
                <a:ext cx="23933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  <a:latin typeface="Aptos Narrow" panose="020B0004020202020204" pitchFamily="34" charset="0"/>
                  </a:rPr>
                  <a:t>Workplace Wellness</a:t>
                </a:r>
                <a:endParaRPr lang="en-IN" dirty="0">
                  <a:solidFill>
                    <a:schemeClr val="bg1"/>
                  </a:solidFill>
                  <a:latin typeface="Aptos Narrow" panose="020B0004020202020204" pitchFamily="34" charset="0"/>
                </a:endParaRP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2313A702-479A-28CE-F9C7-4F6F6ABE1950}"/>
                  </a:ext>
                </a:extLst>
              </p:cNvPr>
              <p:cNvSpPr/>
              <p:nvPr/>
            </p:nvSpPr>
            <p:spPr>
              <a:xfrm>
                <a:off x="4783085" y="3076366"/>
                <a:ext cx="2407920" cy="2867233"/>
              </a:xfrm>
              <a:prstGeom prst="roundRect">
                <a:avLst/>
              </a:prstGeom>
              <a:solidFill>
                <a:srgbClr val="BA6F0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  <p:pic>
            <p:nvPicPr>
              <p:cNvPr id="18" name="Graphic 17" descr="Care with solid fill">
                <a:extLst>
                  <a:ext uri="{FF2B5EF4-FFF2-40B4-BE49-F238E27FC236}">
                    <a16:creationId xmlns:a16="http://schemas.microsoft.com/office/drawing/2014/main" id="{F96BA245-28E8-112F-06B8-F01EB5FE9E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>
                <a:off x="5644918" y="1927398"/>
                <a:ext cx="684252" cy="684252"/>
              </a:xfrm>
              <a:prstGeom prst="rect">
                <a:avLst/>
              </a:prstGeom>
            </p:spPr>
          </p:pic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4B9B7E0-9946-5013-45D5-863651670F37}"/>
                </a:ext>
              </a:extLst>
            </p:cNvPr>
            <p:cNvGrpSpPr/>
            <p:nvPr/>
          </p:nvGrpSpPr>
          <p:grpSpPr>
            <a:xfrm>
              <a:off x="8167238" y="995861"/>
              <a:ext cx="2669919" cy="4560857"/>
              <a:chOff x="8143968" y="1495434"/>
              <a:chExt cx="2669919" cy="4063183"/>
            </a:xfrm>
          </p:grpSpPr>
          <p:sp>
            <p:nvSpPr>
              <p:cNvPr id="31" name="Isosceles Triangle 30">
                <a:extLst>
                  <a:ext uri="{FF2B5EF4-FFF2-40B4-BE49-F238E27FC236}">
                    <a16:creationId xmlns:a16="http://schemas.microsoft.com/office/drawing/2014/main" id="{314944CF-3A58-6231-9BFD-0B57DB0E491E}"/>
                  </a:ext>
                </a:extLst>
              </p:cNvPr>
              <p:cNvSpPr/>
              <p:nvPr/>
            </p:nvSpPr>
            <p:spPr>
              <a:xfrm>
                <a:off x="8143968" y="1495434"/>
                <a:ext cx="2664542" cy="659628"/>
              </a:xfrm>
              <a:prstGeom prst="triangle">
                <a:avLst/>
              </a:prstGeom>
              <a:solidFill>
                <a:srgbClr val="E0532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96AB7CB-E128-F7B3-68E5-E4E5139EBDB3}"/>
                  </a:ext>
                </a:extLst>
              </p:cNvPr>
              <p:cNvSpPr/>
              <p:nvPr/>
            </p:nvSpPr>
            <p:spPr>
              <a:xfrm>
                <a:off x="8149345" y="2205817"/>
                <a:ext cx="2664542" cy="3352800"/>
              </a:xfrm>
              <a:prstGeom prst="rect">
                <a:avLst/>
              </a:prstGeom>
              <a:solidFill>
                <a:srgbClr val="E0532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latin typeface="Aptos Narrow" panose="020B0004020202020204" pitchFamily="34" charset="0"/>
                </a:endParaRPr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F3D7E6EC-7D3F-6DDC-5290-95AD74D32FA5}"/>
                  </a:ext>
                </a:extLst>
              </p:cNvPr>
              <p:cNvGrpSpPr/>
              <p:nvPr/>
            </p:nvGrpSpPr>
            <p:grpSpPr>
              <a:xfrm>
                <a:off x="8145991" y="1832258"/>
                <a:ext cx="2664542" cy="771054"/>
                <a:chOff x="8149344" y="1924744"/>
                <a:chExt cx="2664542" cy="771054"/>
              </a:xfrm>
            </p:grpSpPr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F830E00F-F463-6B77-98EF-C8E5943B45E9}"/>
                    </a:ext>
                  </a:extLst>
                </p:cNvPr>
                <p:cNvSpPr/>
                <p:nvPr/>
              </p:nvSpPr>
              <p:spPr>
                <a:xfrm>
                  <a:off x="8149344" y="2311017"/>
                  <a:ext cx="2664542" cy="95853"/>
                </a:xfrm>
                <a:prstGeom prst="rect">
                  <a:avLst/>
                </a:prstGeom>
                <a:solidFill>
                  <a:srgbClr val="AA3D1D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Aptos Narrow" panose="020B0004020202020204" pitchFamily="34" charset="0"/>
                  </a:endParaRP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C4416DD1-7134-367F-9250-151CD8E90068}"/>
                    </a:ext>
                  </a:extLst>
                </p:cNvPr>
                <p:cNvSpPr/>
                <p:nvPr/>
              </p:nvSpPr>
              <p:spPr>
                <a:xfrm>
                  <a:off x="9065363" y="1924744"/>
                  <a:ext cx="842286" cy="771054"/>
                </a:xfrm>
                <a:prstGeom prst="ellipse">
                  <a:avLst/>
                </a:prstGeom>
                <a:solidFill>
                  <a:srgbClr val="AA3D1D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Aptos Narrow" panose="020B0004020202020204" pitchFamily="34" charset="0"/>
                  </a:endParaRPr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F4BB397-945B-655D-D713-C7FDDF693B2B}"/>
                </a:ext>
              </a:extLst>
            </p:cNvPr>
            <p:cNvGrpSpPr/>
            <p:nvPr/>
          </p:nvGrpSpPr>
          <p:grpSpPr>
            <a:xfrm>
              <a:off x="1183477" y="1005710"/>
              <a:ext cx="2669917" cy="4551002"/>
              <a:chOff x="1160207" y="1504284"/>
              <a:chExt cx="2669917" cy="4054333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9E76C9D-72C7-5BCF-F590-C312B03C14B0}"/>
                  </a:ext>
                </a:extLst>
              </p:cNvPr>
              <p:cNvSpPr/>
              <p:nvPr/>
            </p:nvSpPr>
            <p:spPr>
              <a:xfrm>
                <a:off x="1160207" y="2205817"/>
                <a:ext cx="2664542" cy="3352800"/>
              </a:xfrm>
              <a:prstGeom prst="rect">
                <a:avLst/>
              </a:prstGeom>
              <a:solidFill>
                <a:srgbClr val="1DA2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8C302BD8-8D40-1A4E-DDE5-10A8E01FCF35}"/>
                  </a:ext>
                </a:extLst>
              </p:cNvPr>
              <p:cNvSpPr/>
              <p:nvPr/>
            </p:nvSpPr>
            <p:spPr>
              <a:xfrm>
                <a:off x="1165582" y="1504284"/>
                <a:ext cx="2664542" cy="659628"/>
              </a:xfrm>
              <a:prstGeom prst="triangle">
                <a:avLst/>
              </a:prstGeom>
              <a:solidFill>
                <a:srgbClr val="1DA2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>
                  <a:latin typeface="Aptos Narrow" panose="020B0004020202020204" pitchFamily="34" charset="0"/>
                </a:endParaRPr>
              </a:p>
            </p:txBody>
          </p: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14A9187E-3BF9-D3E7-07BA-47B8821ED5E7}"/>
                  </a:ext>
                </a:extLst>
              </p:cNvPr>
              <p:cNvGrpSpPr/>
              <p:nvPr/>
            </p:nvGrpSpPr>
            <p:grpSpPr>
              <a:xfrm>
                <a:off x="1160207" y="1878256"/>
                <a:ext cx="2664542" cy="732032"/>
                <a:chOff x="1160207" y="1878256"/>
                <a:chExt cx="2664542" cy="732032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D507E2CC-3588-C8D5-AA8F-13F663812F55}"/>
                    </a:ext>
                  </a:extLst>
                </p:cNvPr>
                <p:cNvSpPr/>
                <p:nvPr/>
              </p:nvSpPr>
              <p:spPr>
                <a:xfrm>
                  <a:off x="1160207" y="2218533"/>
                  <a:ext cx="2664542" cy="95853"/>
                </a:xfrm>
                <a:prstGeom prst="rect">
                  <a:avLst/>
                </a:prstGeom>
                <a:solidFill>
                  <a:srgbClr val="17786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Aptos Narrow" panose="020B0004020202020204" pitchFamily="34" charset="0"/>
                  </a:endParaRPr>
                </a:p>
              </p:txBody>
            </p:sp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E75207DD-01C0-547A-F5F0-DB46D4F0556C}"/>
                    </a:ext>
                  </a:extLst>
                </p:cNvPr>
                <p:cNvSpPr/>
                <p:nvPr/>
              </p:nvSpPr>
              <p:spPr>
                <a:xfrm>
                  <a:off x="2071334" y="1878256"/>
                  <a:ext cx="842286" cy="732032"/>
                </a:xfrm>
                <a:prstGeom prst="ellipse">
                  <a:avLst/>
                </a:prstGeom>
                <a:solidFill>
                  <a:srgbClr val="17786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dirty="0">
                    <a:latin typeface="Aptos Narrow" panose="020B0004020202020204" pitchFamily="34" charset="0"/>
                  </a:endParaRPr>
                </a:p>
              </p:txBody>
            </p:sp>
          </p:grpSp>
        </p:grp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A554BD9D-1D7D-3934-0483-72EF87CBAC03}"/>
                </a:ext>
              </a:extLst>
            </p:cNvPr>
            <p:cNvSpPr txBox="1"/>
            <p:nvPr/>
          </p:nvSpPr>
          <p:spPr>
            <a:xfrm>
              <a:off x="1257663" y="2108630"/>
              <a:ext cx="25903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ptos Narrow" panose="020B0004020202020204" pitchFamily="34" charset="0"/>
                </a:rPr>
                <a:t>Health System Strengthening </a:t>
              </a:r>
              <a:endParaRPr lang="en-IN" dirty="0">
                <a:solidFill>
                  <a:schemeClr val="bg1"/>
                </a:solidFill>
                <a:latin typeface="Aptos Narrow" panose="020B0004020202020204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92FA55E-0416-1A60-B9D2-9BDB97B9C12D}"/>
                </a:ext>
              </a:extLst>
            </p:cNvPr>
            <p:cNvSpPr txBox="1"/>
            <p:nvPr/>
          </p:nvSpPr>
          <p:spPr>
            <a:xfrm>
              <a:off x="8442284" y="2141084"/>
              <a:ext cx="211444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ptos Narrow" panose="020B0004020202020204" pitchFamily="34" charset="0"/>
                </a:rPr>
                <a:t>Innovation in Care</a:t>
              </a:r>
              <a:endParaRPr lang="en-IN" dirty="0">
                <a:solidFill>
                  <a:schemeClr val="bg1"/>
                </a:solidFill>
                <a:latin typeface="Aptos Narrow" panose="020B0004020202020204" pitchFamily="34" charset="0"/>
              </a:endParaRPr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F90334BF-FBDE-CEA7-2605-2B5763E99D43}"/>
                </a:ext>
              </a:extLst>
            </p:cNvPr>
            <p:cNvSpPr/>
            <p:nvPr/>
          </p:nvSpPr>
          <p:spPr>
            <a:xfrm>
              <a:off x="1311787" y="2701542"/>
              <a:ext cx="2407920" cy="2749132"/>
            </a:xfrm>
            <a:prstGeom prst="roundRect">
              <a:avLst/>
            </a:prstGeom>
            <a:solidFill>
              <a:srgbClr val="17786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Aptos Narrow" panose="020B0004020202020204" pitchFamily="34" charset="0"/>
              </a:endParaRPr>
            </a:p>
          </p:txBody>
        </p: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D96E4C8A-9E52-47A1-727B-3AEBAC93419B}"/>
                </a:ext>
              </a:extLst>
            </p:cNvPr>
            <p:cNvSpPr/>
            <p:nvPr/>
          </p:nvSpPr>
          <p:spPr>
            <a:xfrm>
              <a:off x="8298758" y="2510417"/>
              <a:ext cx="2533021" cy="2935364"/>
            </a:xfrm>
            <a:prstGeom prst="roundRect">
              <a:avLst/>
            </a:prstGeom>
            <a:solidFill>
              <a:srgbClr val="AA3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Aptos Narrow" panose="020B0004020202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F1B3FA5-7BFC-A6CE-E5B8-97FFA0EB63D9}"/>
                </a:ext>
              </a:extLst>
            </p:cNvPr>
            <p:cNvSpPr txBox="1"/>
            <p:nvPr/>
          </p:nvSpPr>
          <p:spPr>
            <a:xfrm>
              <a:off x="1434216" y="2750609"/>
              <a:ext cx="2150012" cy="28007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Implement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model health facilities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(Maternity Wards, PHCs) – Capstone Projects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Launch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integrated health programs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in rural and tribal regions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Partner with states for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school-based health and nutrition programs</a:t>
              </a:r>
              <a:endParaRPr lang="en-US" altLang="en-US" sz="11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Pilot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One Health interventions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(AMR, heat action plans) in select areas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Channel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CSR funds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to support infrastructure in public facilities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en-US" sz="1100" dirty="0">
                <a:solidFill>
                  <a:schemeClr val="bg1"/>
                </a:solidFill>
                <a:latin typeface="Aptos Narrow" panose="020B0004020202020204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ACED226-64AE-E333-2A0D-90647CA99486}"/>
                </a:ext>
              </a:extLst>
            </p:cNvPr>
            <p:cNvSpPr txBox="1"/>
            <p:nvPr/>
          </p:nvSpPr>
          <p:spPr>
            <a:xfrm>
              <a:off x="4933829" y="2766493"/>
              <a:ext cx="2081731" cy="279307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Roll out the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Workplace Wellness Index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across member companies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Expand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TB-Free Workplace campaign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with MoHFW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Conduct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NCD and mental health screenings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for industrial workers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Organize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blood donation drives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for thalassemia and public blood banks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Train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workplace health champions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to lead local initiatives</a:t>
              </a:r>
            </a:p>
            <a:p>
              <a:pPr marL="703262" lvl="1" indent="-171450">
                <a:buFont typeface="Arial" panose="020B0604020202020204" pitchFamily="34" charset="0"/>
                <a:buChar char="•"/>
              </a:pPr>
              <a:endParaRPr lang="en-US" sz="1050" dirty="0">
                <a:solidFill>
                  <a:schemeClr val="bg1"/>
                </a:solidFill>
                <a:latin typeface="Aptos Narrow" panose="020B000402020202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135AAAF-177C-EDC0-77BD-512DB941DF3F}"/>
                </a:ext>
              </a:extLst>
            </p:cNvPr>
            <p:cNvSpPr txBox="1"/>
            <p:nvPr/>
          </p:nvSpPr>
          <p:spPr>
            <a:xfrm>
              <a:off x="8298759" y="2549460"/>
              <a:ext cx="2407920" cy="26314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Promote and document </a:t>
              </a:r>
              <a:r>
                <a: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low-cost innovations</a:t>
              </a: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 for scale-up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Create a platform (Innovation Hub) to mentor and support select Public Health innovation with promising impact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Build a national level platform for recognition of Public Health Innovations as Public Health Outliers</a:t>
              </a:r>
            </a:p>
            <a:p>
              <a:pPr marL="171450" lvl="0" indent="-1714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altLang="en-US" sz="110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Organize workshops and meetings for PH innovators to build their learning on commercialized expansion and integration in public projects</a:t>
              </a:r>
            </a:p>
          </p:txBody>
        </p:sp>
        <p:pic>
          <p:nvPicPr>
            <p:cNvPr id="88" name="Graphic 87" descr="Users with solid fill">
              <a:extLst>
                <a:ext uri="{FF2B5EF4-FFF2-40B4-BE49-F238E27FC236}">
                  <a16:creationId xmlns:a16="http://schemas.microsoft.com/office/drawing/2014/main" id="{F9FC303E-B8AB-9CD7-DFCF-FDF2958CB56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134561" y="1454867"/>
              <a:ext cx="762373" cy="762373"/>
            </a:xfrm>
            <a:prstGeom prst="rect">
              <a:avLst/>
            </a:prstGeom>
          </p:spPr>
        </p:pic>
        <p:pic>
          <p:nvPicPr>
            <p:cNvPr id="89" name="Graphic 88" descr="Remote work with solid fill">
              <a:extLst>
                <a:ext uri="{FF2B5EF4-FFF2-40B4-BE49-F238E27FC236}">
                  <a16:creationId xmlns:a16="http://schemas.microsoft.com/office/drawing/2014/main" id="{257DD24A-F8FB-A6B6-1425-0A3300CD81F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61850" y="1448808"/>
              <a:ext cx="689145" cy="689145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F96E029-910F-7893-74B2-A75BA0BBC3A7}"/>
                </a:ext>
              </a:extLst>
            </p:cNvPr>
            <p:cNvSpPr txBox="1"/>
            <p:nvPr/>
          </p:nvSpPr>
          <p:spPr>
            <a:xfrm>
              <a:off x="1638511" y="5679990"/>
              <a:ext cx="863845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Aptos Narrow" panose="020B0004020202020204" pitchFamily="34" charset="0"/>
                </a:rPr>
                <a:t>Cross-cutting</a:t>
              </a:r>
              <a:r>
                <a:rPr lang="en-US" b="1">
                  <a:latin typeface="Aptos Narrow" panose="020B0004020202020204" pitchFamily="34" charset="0"/>
                </a:rPr>
                <a:t>: Impact </a:t>
              </a:r>
              <a:r>
                <a:rPr lang="en-US" b="1" dirty="0">
                  <a:latin typeface="Aptos Narrow" panose="020B0004020202020204" pitchFamily="34" charset="0"/>
                </a:rPr>
                <a:t>Assessment and Monitoring &amp; Evaluation integrated across all pillars</a:t>
              </a:r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D6D704A8-22D0-045D-3A70-30ACEF5D8E58}"/>
                </a:ext>
              </a:extLst>
            </p:cNvPr>
            <p:cNvCxnSpPr>
              <a:cxnSpLocks/>
            </p:cNvCxnSpPr>
            <p:nvPr/>
          </p:nvCxnSpPr>
          <p:spPr>
            <a:xfrm>
              <a:off x="10509199" y="5876408"/>
              <a:ext cx="64516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0786F3D1-CF82-5B9C-1B76-950FEF6D49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0227" y="5876408"/>
              <a:ext cx="761549" cy="371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93" name="object 31">
            <a:extLst>
              <a:ext uri="{FF2B5EF4-FFF2-40B4-BE49-F238E27FC236}">
                <a16:creationId xmlns:a16="http://schemas.microsoft.com/office/drawing/2014/main" id="{C6070C3B-C335-55A3-6616-42090D229B52}"/>
              </a:ext>
            </a:extLst>
          </p:cNvPr>
          <p:cNvSpPr/>
          <p:nvPr/>
        </p:nvSpPr>
        <p:spPr>
          <a:xfrm>
            <a:off x="11261725" y="398497"/>
            <a:ext cx="524510" cy="325755"/>
          </a:xfrm>
          <a:custGeom>
            <a:avLst/>
            <a:gdLst/>
            <a:ahLst/>
            <a:cxnLst/>
            <a:rect l="l" t="t" r="r" b="b"/>
            <a:pathLst>
              <a:path w="524509" h="325755">
                <a:moveTo>
                  <a:pt x="485063" y="0"/>
                </a:moveTo>
                <a:lnTo>
                  <a:pt x="38925" y="0"/>
                </a:lnTo>
                <a:lnTo>
                  <a:pt x="23772" y="3086"/>
                </a:lnTo>
                <a:lnTo>
                  <a:pt x="11399" y="11490"/>
                </a:lnTo>
                <a:lnTo>
                  <a:pt x="3178" y="23749"/>
                </a:lnTo>
                <a:lnTo>
                  <a:pt x="3053" y="23952"/>
                </a:lnTo>
                <a:lnTo>
                  <a:pt x="0" y="39115"/>
                </a:lnTo>
                <a:lnTo>
                  <a:pt x="0" y="286359"/>
                </a:lnTo>
                <a:lnTo>
                  <a:pt x="23772" y="322187"/>
                </a:lnTo>
                <a:lnTo>
                  <a:pt x="38925" y="325272"/>
                </a:lnTo>
                <a:lnTo>
                  <a:pt x="485063" y="325272"/>
                </a:lnTo>
                <a:lnTo>
                  <a:pt x="500251" y="322187"/>
                </a:lnTo>
                <a:lnTo>
                  <a:pt x="512689" y="313802"/>
                </a:lnTo>
                <a:lnTo>
                  <a:pt x="36055" y="313601"/>
                </a:lnTo>
                <a:lnTo>
                  <a:pt x="33388" y="313194"/>
                </a:lnTo>
                <a:lnTo>
                  <a:pt x="12004" y="291884"/>
                </a:lnTo>
                <a:lnTo>
                  <a:pt x="11887" y="291477"/>
                </a:lnTo>
                <a:lnTo>
                  <a:pt x="11480" y="289026"/>
                </a:lnTo>
                <a:lnTo>
                  <a:pt x="11480" y="36245"/>
                </a:lnTo>
                <a:lnTo>
                  <a:pt x="12003" y="33794"/>
                </a:lnTo>
                <a:lnTo>
                  <a:pt x="12090" y="33388"/>
                </a:lnTo>
                <a:lnTo>
                  <a:pt x="12712" y="31127"/>
                </a:lnTo>
                <a:lnTo>
                  <a:pt x="13525" y="28460"/>
                </a:lnTo>
                <a:lnTo>
                  <a:pt x="14661" y="26212"/>
                </a:lnTo>
                <a:lnTo>
                  <a:pt x="14757" y="26022"/>
                </a:lnTo>
                <a:lnTo>
                  <a:pt x="39166" y="11490"/>
                </a:lnTo>
                <a:lnTo>
                  <a:pt x="512689" y="11490"/>
                </a:lnTo>
                <a:lnTo>
                  <a:pt x="500251" y="3086"/>
                </a:lnTo>
                <a:lnTo>
                  <a:pt x="485063" y="0"/>
                </a:lnTo>
                <a:close/>
              </a:path>
              <a:path w="524509" h="325755">
                <a:moveTo>
                  <a:pt x="512689" y="11490"/>
                </a:moveTo>
                <a:lnTo>
                  <a:pt x="61749" y="11490"/>
                </a:lnTo>
                <a:lnTo>
                  <a:pt x="487934" y="11671"/>
                </a:lnTo>
                <a:lnTo>
                  <a:pt x="490588" y="12077"/>
                </a:lnTo>
                <a:lnTo>
                  <a:pt x="512521" y="36245"/>
                </a:lnTo>
                <a:lnTo>
                  <a:pt x="512521" y="289026"/>
                </a:lnTo>
                <a:lnTo>
                  <a:pt x="484693" y="313802"/>
                </a:lnTo>
                <a:lnTo>
                  <a:pt x="512689" y="313802"/>
                </a:lnTo>
                <a:lnTo>
                  <a:pt x="521034" y="301510"/>
                </a:lnTo>
                <a:lnTo>
                  <a:pt x="521494" y="299466"/>
                </a:lnTo>
                <a:lnTo>
                  <a:pt x="524179" y="286359"/>
                </a:lnTo>
                <a:lnTo>
                  <a:pt x="524179" y="39116"/>
                </a:lnTo>
                <a:lnTo>
                  <a:pt x="521098" y="23952"/>
                </a:lnTo>
                <a:lnTo>
                  <a:pt x="512811" y="11671"/>
                </a:lnTo>
                <a:lnTo>
                  <a:pt x="512689" y="11490"/>
                </a:lnTo>
                <a:close/>
              </a:path>
              <a:path w="524509" h="325755">
                <a:moveTo>
                  <a:pt x="325081" y="242112"/>
                </a:moveTo>
                <a:lnTo>
                  <a:pt x="324902" y="252958"/>
                </a:lnTo>
                <a:lnTo>
                  <a:pt x="324878" y="254406"/>
                </a:lnTo>
                <a:lnTo>
                  <a:pt x="423595" y="255003"/>
                </a:lnTo>
                <a:lnTo>
                  <a:pt x="423595" y="243116"/>
                </a:lnTo>
                <a:lnTo>
                  <a:pt x="411505" y="243116"/>
                </a:lnTo>
                <a:lnTo>
                  <a:pt x="411677" y="242519"/>
                </a:lnTo>
                <a:lnTo>
                  <a:pt x="411740" y="242303"/>
                </a:lnTo>
                <a:lnTo>
                  <a:pt x="341261" y="242303"/>
                </a:lnTo>
                <a:lnTo>
                  <a:pt x="325081" y="242112"/>
                </a:lnTo>
                <a:close/>
              </a:path>
              <a:path w="524509" h="325755">
                <a:moveTo>
                  <a:pt x="265874" y="71488"/>
                </a:moveTo>
                <a:lnTo>
                  <a:pt x="265710" y="79057"/>
                </a:lnTo>
                <a:lnTo>
                  <a:pt x="265684" y="80289"/>
                </a:lnTo>
                <a:lnTo>
                  <a:pt x="277355" y="80899"/>
                </a:lnTo>
                <a:lnTo>
                  <a:pt x="232702" y="241490"/>
                </a:lnTo>
                <a:lnTo>
                  <a:pt x="216293" y="241490"/>
                </a:lnTo>
                <a:lnTo>
                  <a:pt x="216293" y="253784"/>
                </a:lnTo>
                <a:lnTo>
                  <a:pt x="315048" y="254190"/>
                </a:lnTo>
                <a:lnTo>
                  <a:pt x="315048" y="242519"/>
                </a:lnTo>
                <a:lnTo>
                  <a:pt x="302958" y="242519"/>
                </a:lnTo>
                <a:lnTo>
                  <a:pt x="349212" y="81737"/>
                </a:lnTo>
                <a:lnTo>
                  <a:pt x="349274" y="81521"/>
                </a:lnTo>
                <a:lnTo>
                  <a:pt x="349394" y="81102"/>
                </a:lnTo>
                <a:lnTo>
                  <a:pt x="349453" y="80899"/>
                </a:lnTo>
                <a:lnTo>
                  <a:pt x="364426" y="80899"/>
                </a:lnTo>
                <a:lnTo>
                  <a:pt x="364426" y="71894"/>
                </a:lnTo>
                <a:lnTo>
                  <a:pt x="265874" y="71488"/>
                </a:lnTo>
                <a:close/>
              </a:path>
              <a:path w="524509" h="325755">
                <a:moveTo>
                  <a:pt x="140944" y="70459"/>
                </a:moveTo>
                <a:lnTo>
                  <a:pt x="78244" y="98107"/>
                </a:lnTo>
                <a:lnTo>
                  <a:pt x="51003" y="197243"/>
                </a:lnTo>
                <a:lnTo>
                  <a:pt x="93002" y="252958"/>
                </a:lnTo>
                <a:lnTo>
                  <a:pt x="194614" y="253580"/>
                </a:lnTo>
                <a:lnTo>
                  <a:pt x="197720" y="241490"/>
                </a:lnTo>
                <a:lnTo>
                  <a:pt x="98945" y="241490"/>
                </a:lnTo>
                <a:lnTo>
                  <a:pt x="141541" y="79057"/>
                </a:lnTo>
                <a:lnTo>
                  <a:pt x="243646" y="79057"/>
                </a:lnTo>
                <a:lnTo>
                  <a:pt x="245710" y="72097"/>
                </a:lnTo>
                <a:lnTo>
                  <a:pt x="245770" y="71894"/>
                </a:lnTo>
                <a:lnTo>
                  <a:pt x="245891" y="71488"/>
                </a:lnTo>
                <a:lnTo>
                  <a:pt x="246011" y="71081"/>
                </a:lnTo>
                <a:lnTo>
                  <a:pt x="140944" y="70459"/>
                </a:lnTo>
                <a:close/>
              </a:path>
              <a:path w="524509" h="325755">
                <a:moveTo>
                  <a:pt x="374459" y="72097"/>
                </a:moveTo>
                <a:lnTo>
                  <a:pt x="374459" y="81102"/>
                </a:lnTo>
                <a:lnTo>
                  <a:pt x="385927" y="81521"/>
                </a:lnTo>
                <a:lnTo>
                  <a:pt x="341314" y="242112"/>
                </a:lnTo>
                <a:lnTo>
                  <a:pt x="341261" y="242303"/>
                </a:lnTo>
                <a:lnTo>
                  <a:pt x="411740" y="242303"/>
                </a:lnTo>
                <a:lnTo>
                  <a:pt x="458166" y="81737"/>
                </a:lnTo>
                <a:lnTo>
                  <a:pt x="458228" y="81521"/>
                </a:lnTo>
                <a:lnTo>
                  <a:pt x="472973" y="81521"/>
                </a:lnTo>
                <a:lnTo>
                  <a:pt x="472973" y="72707"/>
                </a:lnTo>
                <a:lnTo>
                  <a:pt x="374459" y="72097"/>
                </a:lnTo>
                <a:close/>
              </a:path>
              <a:path w="524509" h="325755">
                <a:moveTo>
                  <a:pt x="211404" y="188226"/>
                </a:moveTo>
                <a:lnTo>
                  <a:pt x="98945" y="241490"/>
                </a:lnTo>
                <a:lnTo>
                  <a:pt x="197720" y="241490"/>
                </a:lnTo>
                <a:lnTo>
                  <a:pt x="211404" y="188226"/>
                </a:lnTo>
                <a:close/>
              </a:path>
              <a:path w="524509" h="325755">
                <a:moveTo>
                  <a:pt x="243646" y="79057"/>
                </a:moveTo>
                <a:lnTo>
                  <a:pt x="141541" y="79057"/>
                </a:lnTo>
                <a:lnTo>
                  <a:pt x="225539" y="140106"/>
                </a:lnTo>
                <a:lnTo>
                  <a:pt x="243646" y="79057"/>
                </a:lnTo>
                <a:close/>
              </a:path>
              <a:path w="524509" h="325755">
                <a:moveTo>
                  <a:pt x="472973" y="81521"/>
                </a:moveTo>
                <a:lnTo>
                  <a:pt x="458228" y="81521"/>
                </a:lnTo>
                <a:lnTo>
                  <a:pt x="472973" y="81737"/>
                </a:lnTo>
                <a:lnTo>
                  <a:pt x="472973" y="81521"/>
                </a:lnTo>
                <a:close/>
              </a:path>
            </a:pathLst>
          </a:custGeom>
          <a:solidFill>
            <a:srgbClr val="26247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2442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1152</Words>
  <Application>Microsoft Office PowerPoint</Application>
  <PresentationFormat>Widescreen</PresentationFormat>
  <Paragraphs>146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Aptos</vt:lpstr>
      <vt:lpstr>Aptos Narrow</vt:lpstr>
      <vt:lpstr>Arial</vt:lpstr>
      <vt:lpstr>Arial Narrow</vt:lpstr>
      <vt:lpstr>Calibri</vt:lpstr>
      <vt:lpstr>Ristretto Pro SmBd</vt:lpstr>
      <vt:lpstr>Roboto</vt:lpstr>
      <vt:lpstr>Times New Roman</vt:lpstr>
      <vt:lpstr>Wingdings 2</vt:lpstr>
      <vt:lpstr>Office Theme</vt:lpstr>
      <vt:lpstr>CII’S JOURNEY TO MAKING INDIA HEALTHIER: KEY MILESTONES</vt:lpstr>
      <vt:lpstr>CII’S JOURNEY TO MAKING INDIA HEALTHIER: KEY MILESTONES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Keshav</dc:creator>
  <cp:lastModifiedBy>Priyanka Kumari</cp:lastModifiedBy>
  <cp:revision>5</cp:revision>
  <dcterms:created xsi:type="dcterms:W3CDTF">2025-04-23T06:46:00Z</dcterms:created>
  <dcterms:modified xsi:type="dcterms:W3CDTF">2026-04-09T09:08:50Z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2025-04-23T00:00:00Z</vt:filetime>
  </property>
  <property fmtid="{D5CDD505-2E9C-101B-9397-08002B2CF9AE}" pid="3" name="Creator">
    <vt:lpwstr>Adobe InDesign 19.4 (Windows)</vt:lpwstr>
  </property>
  <property fmtid="{D5CDD505-2E9C-101B-9397-08002B2CF9AE}" pid="4" name="LastSaved">
    <vt:filetime>2025-04-23T00:00:00Z</vt:filetime>
  </property>
  <property fmtid="{D5CDD505-2E9C-101B-9397-08002B2CF9AE}" pid="5" name="Producer">
    <vt:lpwstr>Adobe PDF Library 17.0</vt:lpwstr>
  </property>
</Properties>
</file>